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427" r:id="rId3"/>
    <p:sldId id="429" r:id="rId4"/>
    <p:sldId id="430" r:id="rId5"/>
    <p:sldId id="431" r:id="rId6"/>
    <p:sldId id="432" r:id="rId7"/>
    <p:sldId id="439" r:id="rId8"/>
    <p:sldId id="403" r:id="rId9"/>
    <p:sldId id="433" r:id="rId10"/>
    <p:sldId id="434" r:id="rId11"/>
    <p:sldId id="435" r:id="rId12"/>
    <p:sldId id="414" r:id="rId13"/>
    <p:sldId id="416" r:id="rId14"/>
    <p:sldId id="417"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7171"/>
    <a:srgbClr val="FF3F3F"/>
    <a:srgbClr val="5B9BD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2" autoAdjust="0"/>
    <p:restoredTop sz="88644" autoAdjust="0"/>
  </p:normalViewPr>
  <p:slideViewPr>
    <p:cSldViewPr snapToGrid="0">
      <p:cViewPr varScale="1">
        <p:scale>
          <a:sx n="99" d="100"/>
          <a:sy n="99" d="100"/>
        </p:scale>
        <p:origin x="-1428" y="-96"/>
      </p:cViewPr>
      <p:guideLst>
        <p:guide orient="horz" pos="2160"/>
        <p:guide pos="2880"/>
      </p:guideLst>
    </p:cSldViewPr>
  </p:slideViewPr>
  <p:notesTextViewPr>
    <p:cViewPr>
      <p:scale>
        <a:sx n="1" d="1"/>
        <a:sy n="1" d="1"/>
      </p:scale>
      <p:origin x="0" y="0"/>
    </p:cViewPr>
  </p:notesTextViewPr>
  <p:sorterViewPr>
    <p:cViewPr varScale="1">
      <p:scale>
        <a:sx n="1" d="1"/>
        <a:sy n="1" d="1"/>
      </p:scale>
      <p:origin x="0" y="-468"/>
    </p:cViewPr>
  </p:sorterViewPr>
  <p:notesViewPr>
    <p:cSldViewPr snapToGrid="0">
      <p:cViewPr varScale="1">
        <p:scale>
          <a:sx n="56" d="100"/>
          <a:sy n="56" d="100"/>
        </p:scale>
        <p:origin x="-2532"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47F1EF-2D61-40E8-B82D-3B9FE0F9AA59}" type="datetimeFigureOut">
              <a:rPr lang="en-US" smtClean="0"/>
              <a:pPr/>
              <a:t>8/19/2014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3E811-A118-41C1-BBC7-0C9C689F49A8}" type="slidenum">
              <a:rPr lang="en-US" smtClean="0"/>
              <a:pPr/>
              <a:t>‹#›</a:t>
            </a:fld>
            <a:endParaRPr lang="en-US"/>
          </a:p>
        </p:txBody>
      </p:sp>
    </p:spTree>
    <p:extLst>
      <p:ext uri="{BB962C8B-B14F-4D97-AF65-F5344CB8AC3E}">
        <p14:creationId xmlns:p14="http://schemas.microsoft.com/office/powerpoint/2010/main" xmlns="" val="613801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The “Community”:</a:t>
            </a:r>
          </a:p>
          <a:p>
            <a:r>
              <a:rPr lang="en-US" dirty="0" smtClean="0"/>
              <a:t>Adults and youth involved in policy campaigns</a:t>
            </a:r>
          </a:p>
          <a:p>
            <a:r>
              <a:rPr lang="en-US" dirty="0" smtClean="0"/>
              <a:t>Previous steering committee members</a:t>
            </a:r>
          </a:p>
          <a:p>
            <a:r>
              <a:rPr lang="en-US" dirty="0" smtClean="0"/>
              <a:t>Previous planning phase participants</a:t>
            </a:r>
          </a:p>
          <a:p>
            <a:r>
              <a:rPr lang="en-US" dirty="0" smtClean="0"/>
              <a:t>Systems leaders </a:t>
            </a:r>
          </a:p>
          <a:p>
            <a:endParaRPr lang="en-US" dirty="0"/>
          </a:p>
        </p:txBody>
      </p:sp>
      <p:sp>
        <p:nvSpPr>
          <p:cNvPr id="4" name="Slide Number Placeholder 3"/>
          <p:cNvSpPr>
            <a:spLocks noGrp="1"/>
          </p:cNvSpPr>
          <p:nvPr>
            <p:ph type="sldNum" sz="quarter" idx="10"/>
          </p:nvPr>
        </p:nvSpPr>
        <p:spPr/>
        <p:txBody>
          <a:bodyPr/>
          <a:lstStyle/>
          <a:p>
            <a:fld id="{3803E811-A118-41C1-BBC7-0C9C689F49A8}" type="slidenum">
              <a:rPr lang="en-US" smtClean="0"/>
              <a:pPr/>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spcBef>
                <a:spcPts val="0"/>
              </a:spcBef>
            </a:pPr>
            <a:r>
              <a:rPr lang="en-US" sz="1200" b="1" dirty="0" smtClean="0"/>
              <a:t>Purpose: </a:t>
            </a:r>
          </a:p>
          <a:p>
            <a:pPr lvl="1">
              <a:spcBef>
                <a:spcPts val="0"/>
              </a:spcBef>
            </a:pPr>
            <a:endParaRPr lang="en-US" sz="1200" dirty="0" smtClean="0"/>
          </a:p>
          <a:p>
            <a:pPr lvl="1">
              <a:spcBef>
                <a:spcPts val="0"/>
              </a:spcBef>
            </a:pPr>
            <a:r>
              <a:rPr lang="en-US" sz="1200" dirty="0" smtClean="0"/>
              <a:t>Drive and lead the work of the collaborative to better the environment, public policies, and outcome for children, youth and their families in Central Santa Ana. </a:t>
            </a:r>
          </a:p>
          <a:p>
            <a:pPr lvl="1">
              <a:spcBef>
                <a:spcPts val="0"/>
              </a:spcBef>
            </a:pPr>
            <a:endParaRPr lang="en-US" sz="1200" dirty="0" smtClean="0"/>
          </a:p>
          <a:p>
            <a:pPr>
              <a:spcBef>
                <a:spcPts val="0"/>
              </a:spcBef>
            </a:pPr>
            <a:r>
              <a:rPr lang="en-US" sz="1200" b="1" dirty="0" smtClean="0"/>
              <a:t>Authority:</a:t>
            </a:r>
          </a:p>
          <a:p>
            <a:pPr marL="0" indent="0">
              <a:spcBef>
                <a:spcPts val="0"/>
              </a:spcBef>
              <a:buNone/>
            </a:pPr>
            <a:r>
              <a:rPr lang="en-US" sz="1200" dirty="0" smtClean="0"/>
              <a:t> </a:t>
            </a:r>
          </a:p>
          <a:p>
            <a:pPr lvl="1">
              <a:spcBef>
                <a:spcPts val="0"/>
              </a:spcBef>
            </a:pPr>
            <a:r>
              <a:rPr lang="en-US" sz="1200" dirty="0" smtClean="0"/>
              <a:t>Final decision makers on behalf of the SABHC collaborative regarding.</a:t>
            </a:r>
          </a:p>
          <a:p>
            <a:endParaRPr lang="en-US" sz="1200" dirty="0"/>
          </a:p>
        </p:txBody>
      </p:sp>
      <p:sp>
        <p:nvSpPr>
          <p:cNvPr id="4" name="Slide Number Placeholder 3"/>
          <p:cNvSpPr>
            <a:spLocks noGrp="1"/>
          </p:cNvSpPr>
          <p:nvPr>
            <p:ph type="sldNum" sz="quarter" idx="10"/>
          </p:nvPr>
        </p:nvSpPr>
        <p:spPr/>
        <p:txBody>
          <a:bodyPr/>
          <a:lstStyle/>
          <a:p>
            <a:fld id="{3803E811-A118-41C1-BBC7-0C9C689F49A8}" type="slidenum">
              <a:rPr lang="en-US" smtClean="0"/>
              <a:pPr/>
              <a:t>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B6EC8D-D453-49C0-A1D8-39E253EF851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p:nvGrpSpPr>
        <p:grpSpPr>
          <a:xfrm>
            <a:off x="2286" y="0"/>
            <a:ext cx="9141714" cy="6858000"/>
            <a:chOff x="3048" y="0"/>
            <a:chExt cx="12188952" cy="6858000"/>
          </a:xfrm>
        </p:grpSpPr>
        <p:sp>
          <p:nvSpPr>
            <p:cNvPr id="4" name="Rectangle 3"/>
            <p:cNvSpPr/>
            <p:nvPr/>
          </p:nvSpPr>
          <p:spPr>
            <a:xfrm>
              <a:off x="3048" y="0"/>
              <a:ext cx="12188952" cy="6858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p:grpSp>
          <p:nvGrpSpPr>
            <p:cNvPr id="18" name="Group 17"/>
            <p:cNvGrpSpPr/>
            <p:nvPr/>
          </p:nvGrpSpPr>
          <p:grpSpPr>
            <a:xfrm>
              <a:off x="1574798" y="3537161"/>
              <a:ext cx="9144001" cy="196717"/>
              <a:chOff x="1523999" y="4379129"/>
              <a:chExt cx="9144001" cy="196717"/>
            </a:xfrm>
          </p:grpSpPr>
          <p:sp>
            <p:nvSpPr>
              <p:cNvPr id="19" name="Rectangle 18" descr="Gold bar"/>
              <p:cNvSpPr>
                <a:spLocks noChangeArrowheads="1"/>
              </p:cNvSpPr>
              <p:nvPr/>
            </p:nvSpPr>
            <p:spPr bwMode="auto">
              <a:xfrm rot="16200000" flipH="1">
                <a:off x="2949872" y="2953256"/>
                <a:ext cx="196717" cy="3048463"/>
              </a:xfrm>
              <a:prstGeom prst="rect">
                <a:avLst/>
              </a:prstGeom>
              <a:solidFill>
                <a:schemeClr val="accent1"/>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1800">
                  <a:latin typeface="Times New Roman" panose="02020603050405020304" pitchFamily="18" charset="0"/>
                </a:endParaRPr>
              </a:p>
            </p:txBody>
          </p:sp>
          <p:sp>
            <p:nvSpPr>
              <p:cNvPr id="20" name="Rectangle 19" descr="Orange bar"/>
              <p:cNvSpPr>
                <a:spLocks noChangeArrowheads="1"/>
              </p:cNvSpPr>
              <p:nvPr/>
            </p:nvSpPr>
            <p:spPr bwMode="auto">
              <a:xfrm rot="16200000" flipH="1">
                <a:off x="5998335" y="2953256"/>
                <a:ext cx="196717" cy="3048463"/>
              </a:xfrm>
              <a:prstGeom prst="rect">
                <a:avLst/>
              </a:prstGeom>
              <a:solidFill>
                <a:schemeClr val="accent4"/>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1800">
                  <a:latin typeface="Times New Roman" panose="02020603050405020304" pitchFamily="18" charset="0"/>
                </a:endParaRPr>
              </a:p>
            </p:txBody>
          </p:sp>
          <p:sp>
            <p:nvSpPr>
              <p:cNvPr id="21" name="Rectangle 20" descr="Slate bar"/>
              <p:cNvSpPr>
                <a:spLocks noChangeArrowheads="1"/>
              </p:cNvSpPr>
              <p:nvPr/>
            </p:nvSpPr>
            <p:spPr bwMode="auto">
              <a:xfrm rot="16200000" flipH="1">
                <a:off x="9045410" y="2953256"/>
                <a:ext cx="196717" cy="3048463"/>
              </a:xfrm>
              <a:prstGeom prst="rect">
                <a:avLst/>
              </a:prstGeom>
              <a:solidFill>
                <a:schemeClr val="accent6"/>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1800">
                  <a:latin typeface="Times New Roman" panose="02020603050405020304" pitchFamily="18" charset="0"/>
                </a:endParaRPr>
              </a:p>
            </p:txBody>
          </p:sp>
        </p:grpSp>
      </p:grpSp>
      <p:sp>
        <p:nvSpPr>
          <p:cNvPr id="3" name="Subtitle 2"/>
          <p:cNvSpPr>
            <a:spLocks noGrp="1"/>
          </p:cNvSpPr>
          <p:nvPr>
            <p:ph type="subTitle" idx="1"/>
          </p:nvPr>
        </p:nvSpPr>
        <p:spPr>
          <a:xfrm>
            <a:off x="1143000" y="4056115"/>
            <a:ext cx="6858000" cy="1655762"/>
          </a:xfrm>
          <a:prstGeom prst="rect">
            <a:avLst/>
          </a:prstGeo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2" name="Title 1"/>
          <p:cNvSpPr>
            <a:spLocks noGrp="1"/>
          </p:cNvSpPr>
          <p:nvPr>
            <p:ph type="ctrTitle"/>
          </p:nvPr>
        </p:nvSpPr>
        <p:spPr>
          <a:xfrm>
            <a:off x="1143000" y="912610"/>
            <a:ext cx="6858000" cy="2387600"/>
          </a:xfrm>
          <a:prstGeom prst="rect">
            <a:avLst/>
          </a:prstGeom>
        </p:spPr>
        <p:txBody>
          <a:bodyPr anchor="b"/>
          <a:lstStyle>
            <a:lvl1pPr algn="ctr">
              <a:defRPr sz="4500">
                <a:solidFill>
                  <a:schemeClr val="tx2"/>
                </a:solidFill>
              </a:defRPr>
            </a:lvl1pPr>
          </a:lstStyle>
          <a:p>
            <a:r>
              <a:rPr lang="en-US" smtClean="0"/>
              <a:t>Click to edit Master title style</a:t>
            </a:r>
            <a:endParaRPr lang="en-US"/>
          </a:p>
        </p:txBody>
      </p:sp>
      <p:sp>
        <p:nvSpPr>
          <p:cNvPr id="11" name="Date Placeholder 3"/>
          <p:cNvSpPr>
            <a:spLocks noGrp="1"/>
          </p:cNvSpPr>
          <p:nvPr>
            <p:ph type="dt" sz="half" idx="2"/>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12" name="Footer Placeholder 4"/>
          <p:cNvSpPr>
            <a:spLocks noGrp="1"/>
          </p:cNvSpPr>
          <p:nvPr>
            <p:ph type="ftr" sz="quarter" idx="3"/>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13" name="Slide Number Placeholder 5"/>
          <p:cNvSpPr>
            <a:spLocks noGrp="1"/>
          </p:cNvSpPr>
          <p:nvPr>
            <p:ph type="sldNum" sz="quarter" idx="4"/>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Tree>
    <p:extLst>
      <p:ext uri="{BB962C8B-B14F-4D97-AF65-F5344CB8AC3E}">
        <p14:creationId xmlns:p14="http://schemas.microsoft.com/office/powerpoint/2010/main" xmlns="" val="31200064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en-US"/>
          </a:p>
        </p:txBody>
      </p:sp>
      <p:sp>
        <p:nvSpPr>
          <p:cNvPr id="7" name="Date Placeholder 3"/>
          <p:cNvSpPr>
            <a:spLocks noGrp="1"/>
          </p:cNvSpPr>
          <p:nvPr>
            <p:ph type="dt" sz="half" idx="2"/>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8" name="Footer Placeholder 4"/>
          <p:cNvSpPr>
            <a:spLocks noGrp="1"/>
          </p:cNvSpPr>
          <p:nvPr>
            <p:ph type="ftr" sz="quarter" idx="3"/>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9" name="Slide Number Placeholder 5"/>
          <p:cNvSpPr>
            <a:spLocks noGrp="1"/>
          </p:cNvSpPr>
          <p:nvPr>
            <p:ph type="sldNum" sz="quarter" idx="4"/>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Tree>
    <p:extLst>
      <p:ext uri="{BB962C8B-B14F-4D97-AF65-F5344CB8AC3E}">
        <p14:creationId xmlns:p14="http://schemas.microsoft.com/office/powerpoint/2010/main" xmlns="" val="19876053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smtClean="0"/>
              <a:t>Click to edit Master title style</a:t>
            </a:r>
            <a:endParaRPr lang="en-US"/>
          </a:p>
        </p:txBody>
      </p:sp>
      <p:sp>
        <p:nvSpPr>
          <p:cNvPr id="7" name="Date Placeholder 3"/>
          <p:cNvSpPr>
            <a:spLocks noGrp="1"/>
          </p:cNvSpPr>
          <p:nvPr>
            <p:ph type="dt" sz="half" idx="2"/>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8" name="Footer Placeholder 4"/>
          <p:cNvSpPr>
            <a:spLocks noGrp="1"/>
          </p:cNvSpPr>
          <p:nvPr>
            <p:ph type="ftr" sz="quarter" idx="3"/>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9" name="Slide Number Placeholder 5"/>
          <p:cNvSpPr>
            <a:spLocks noGrp="1"/>
          </p:cNvSpPr>
          <p:nvPr>
            <p:ph type="sldNum" sz="quarter" idx="4"/>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Tree>
    <p:extLst>
      <p:ext uri="{BB962C8B-B14F-4D97-AF65-F5344CB8AC3E}">
        <p14:creationId xmlns:p14="http://schemas.microsoft.com/office/powerpoint/2010/main" xmlns="" val="377473309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en-US"/>
          </a:p>
        </p:txBody>
      </p:sp>
      <p:sp>
        <p:nvSpPr>
          <p:cNvPr id="7" name="Date Placeholder 3"/>
          <p:cNvSpPr>
            <a:spLocks noGrp="1"/>
          </p:cNvSpPr>
          <p:nvPr>
            <p:ph type="dt" sz="half" idx="2"/>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8" name="Footer Placeholder 4"/>
          <p:cNvSpPr>
            <a:spLocks noGrp="1"/>
          </p:cNvSpPr>
          <p:nvPr>
            <p:ph type="ftr" sz="quarter" idx="3"/>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9" name="Slide Number Placeholder 5"/>
          <p:cNvSpPr>
            <a:spLocks noGrp="1"/>
          </p:cNvSpPr>
          <p:nvPr>
            <p:ph type="sldNum" sz="quarter" idx="4"/>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Tree>
    <p:extLst>
      <p:ext uri="{BB962C8B-B14F-4D97-AF65-F5344CB8AC3E}">
        <p14:creationId xmlns:p14="http://schemas.microsoft.com/office/powerpoint/2010/main" xmlns="" val="17424492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
        <p:nvSpPr>
          <p:cNvPr id="2" name="Title 1"/>
          <p:cNvSpPr>
            <a:spLocks noGrp="1"/>
          </p:cNvSpPr>
          <p:nvPr>
            <p:ph type="title"/>
          </p:nvPr>
        </p:nvSpPr>
        <p:spPr>
          <a:xfrm>
            <a:off x="623888" y="1709738"/>
            <a:ext cx="7886700" cy="2862262"/>
          </a:xfrm>
          <a:prstGeom prst="rect">
            <a:avLst/>
          </a:prstGeom>
        </p:spPr>
        <p:txBody>
          <a:bodyPr anchor="b"/>
          <a:lstStyle>
            <a:lvl1pPr>
              <a:defRPr sz="4500"/>
            </a:lvl1pPr>
          </a:lstStyle>
          <a:p>
            <a:r>
              <a:rPr lang="en-US" smtClean="0"/>
              <a:t>Click to edit Master title style</a:t>
            </a:r>
            <a:endParaRPr lang="en-US"/>
          </a:p>
        </p:txBody>
      </p:sp>
      <p:sp>
        <p:nvSpPr>
          <p:cNvPr id="7" name="Date Placeholder 3"/>
          <p:cNvSpPr>
            <a:spLocks noGrp="1"/>
          </p:cNvSpPr>
          <p:nvPr>
            <p:ph type="dt" sz="half" idx="2"/>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8" name="Footer Placeholder 4"/>
          <p:cNvSpPr>
            <a:spLocks noGrp="1"/>
          </p:cNvSpPr>
          <p:nvPr>
            <p:ph type="ftr" sz="quarter" idx="3"/>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9" name="Slide Number Placeholder 5"/>
          <p:cNvSpPr>
            <a:spLocks noGrp="1"/>
          </p:cNvSpPr>
          <p:nvPr>
            <p:ph type="sldNum" sz="quarter" idx="4"/>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Tree>
    <p:extLst>
      <p:ext uri="{BB962C8B-B14F-4D97-AF65-F5344CB8AC3E}">
        <p14:creationId xmlns:p14="http://schemas.microsoft.com/office/powerpoint/2010/main" xmlns="" val="365172327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29150" y="1825625"/>
            <a:ext cx="3886200" cy="4351338"/>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sz="half" idx="1"/>
          </p:nvPr>
        </p:nvSpPr>
        <p:spPr>
          <a:xfrm>
            <a:off x="628650" y="1825625"/>
            <a:ext cx="3886200" cy="4351338"/>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en-US"/>
          </a:p>
        </p:txBody>
      </p:sp>
      <p:sp>
        <p:nvSpPr>
          <p:cNvPr id="8" name="Date Placeholder 3"/>
          <p:cNvSpPr>
            <a:spLocks noGrp="1"/>
          </p:cNvSpPr>
          <p:nvPr>
            <p:ph type="dt" sz="half" idx="10"/>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9" name="Footer Placeholder 4"/>
          <p:cNvSpPr>
            <a:spLocks noGrp="1"/>
          </p:cNvSpPr>
          <p:nvPr>
            <p:ph type="ftr" sz="quarter" idx="3"/>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10" name="Slide Number Placeholder 5"/>
          <p:cNvSpPr>
            <a:spLocks noGrp="1"/>
          </p:cNvSpPr>
          <p:nvPr>
            <p:ph type="sldNum" sz="quarter" idx="4"/>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Tree>
    <p:extLst>
      <p:ext uri="{BB962C8B-B14F-4D97-AF65-F5344CB8AC3E}">
        <p14:creationId xmlns:p14="http://schemas.microsoft.com/office/powerpoint/2010/main" xmlns="" val="32044932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642248" y="2193926"/>
            <a:ext cx="3868340" cy="3978275"/>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2248" y="1489075"/>
            <a:ext cx="3868340" cy="641350"/>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3888" y="2193926"/>
            <a:ext cx="3867150" cy="3978275"/>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1"/>
          </p:nvPr>
        </p:nvSpPr>
        <p:spPr>
          <a:xfrm>
            <a:off x="623888" y="1489075"/>
            <a:ext cx="3867150" cy="641350"/>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 name="Title 1"/>
          <p:cNvSpPr>
            <a:spLocks noGrp="1"/>
          </p:cNvSpPr>
          <p:nvPr>
            <p:ph type="title"/>
          </p:nvPr>
        </p:nvSpPr>
        <p:spPr>
          <a:xfrm>
            <a:off x="623888" y="274638"/>
            <a:ext cx="7886700" cy="1143000"/>
          </a:xfrm>
          <a:prstGeom prst="rect">
            <a:avLst/>
          </a:prstGeom>
        </p:spPr>
        <p:txBody>
          <a:bodyPr/>
          <a:lstStyle/>
          <a:p>
            <a:r>
              <a:rPr lang="en-US" smtClean="0"/>
              <a:t>Click to edit Master title style</a:t>
            </a:r>
            <a:endParaRPr lang="en-US"/>
          </a:p>
        </p:txBody>
      </p:sp>
      <p:sp>
        <p:nvSpPr>
          <p:cNvPr id="10" name="Date Placeholder 3"/>
          <p:cNvSpPr>
            <a:spLocks noGrp="1"/>
          </p:cNvSpPr>
          <p:nvPr>
            <p:ph type="dt" sz="half" idx="10"/>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11" name="Footer Placeholder 4"/>
          <p:cNvSpPr>
            <a:spLocks noGrp="1"/>
          </p:cNvSpPr>
          <p:nvPr>
            <p:ph type="ftr" sz="quarter" idx="11"/>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12" name="Slide Number Placeholder 5"/>
          <p:cNvSpPr>
            <a:spLocks noGrp="1"/>
          </p:cNvSpPr>
          <p:nvPr>
            <p:ph type="sldNum" sz="quarter" idx="12"/>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Tree>
    <p:extLst>
      <p:ext uri="{BB962C8B-B14F-4D97-AF65-F5344CB8AC3E}">
        <p14:creationId xmlns:p14="http://schemas.microsoft.com/office/powerpoint/2010/main" xmlns="" val="11992801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en-US"/>
          </a:p>
        </p:txBody>
      </p:sp>
      <p:sp>
        <p:nvSpPr>
          <p:cNvPr id="6" name="Date Placeholder 3"/>
          <p:cNvSpPr>
            <a:spLocks noGrp="1"/>
          </p:cNvSpPr>
          <p:nvPr>
            <p:ph type="dt" sz="half" idx="2"/>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7" name="Footer Placeholder 4"/>
          <p:cNvSpPr>
            <a:spLocks noGrp="1"/>
          </p:cNvSpPr>
          <p:nvPr>
            <p:ph type="ftr" sz="quarter" idx="3"/>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8" name="Slide Number Placeholder 5"/>
          <p:cNvSpPr>
            <a:spLocks noGrp="1"/>
          </p:cNvSpPr>
          <p:nvPr>
            <p:ph type="sldNum" sz="quarter" idx="4"/>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Tree>
    <p:extLst>
      <p:ext uri="{BB962C8B-B14F-4D97-AF65-F5344CB8AC3E}">
        <p14:creationId xmlns:p14="http://schemas.microsoft.com/office/powerpoint/2010/main" xmlns="" val="2022302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6" name="Footer Placeholder 4"/>
          <p:cNvSpPr>
            <a:spLocks noGrp="1"/>
          </p:cNvSpPr>
          <p:nvPr>
            <p:ph type="ftr" sz="quarter" idx="3"/>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7" name="Slide Number Placeholder 5"/>
          <p:cNvSpPr>
            <a:spLocks noGrp="1"/>
          </p:cNvSpPr>
          <p:nvPr>
            <p:ph type="sldNum" sz="quarter" idx="4"/>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Tree>
    <p:extLst>
      <p:ext uri="{BB962C8B-B14F-4D97-AF65-F5344CB8AC3E}">
        <p14:creationId xmlns:p14="http://schemas.microsoft.com/office/powerpoint/2010/main" xmlns="" val="33320850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101850"/>
            <a:ext cx="2949178" cy="3759200"/>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US" smtClean="0"/>
              <a:t>Click to edit Master title style</a:t>
            </a:r>
            <a:endParaRPr lang="en-US"/>
          </a:p>
        </p:txBody>
      </p:sp>
      <p:sp>
        <p:nvSpPr>
          <p:cNvPr id="8" name="Date Placeholder 3"/>
          <p:cNvSpPr>
            <a:spLocks noGrp="1"/>
          </p:cNvSpPr>
          <p:nvPr>
            <p:ph type="dt" sz="half" idx="10"/>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9" name="Footer Placeholder 4"/>
          <p:cNvSpPr>
            <a:spLocks noGrp="1"/>
          </p:cNvSpPr>
          <p:nvPr>
            <p:ph type="ftr" sz="quarter" idx="3"/>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10" name="Slide Number Placeholder 5"/>
          <p:cNvSpPr>
            <a:spLocks noGrp="1"/>
          </p:cNvSpPr>
          <p:nvPr>
            <p:ph type="sldNum" sz="quarter" idx="4"/>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Tree>
    <p:extLst>
      <p:ext uri="{BB962C8B-B14F-4D97-AF65-F5344CB8AC3E}">
        <p14:creationId xmlns:p14="http://schemas.microsoft.com/office/powerpoint/2010/main" xmlns="" val="73944114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629841" y="2101850"/>
            <a:ext cx="2949178" cy="3759200"/>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US" smtClean="0"/>
              <a:t>Click to edit Master title style</a:t>
            </a:r>
            <a:endParaRPr lang="en-US"/>
          </a:p>
        </p:txBody>
      </p:sp>
      <p:sp>
        <p:nvSpPr>
          <p:cNvPr id="8" name="Date Placeholder 3"/>
          <p:cNvSpPr>
            <a:spLocks noGrp="1"/>
          </p:cNvSpPr>
          <p:nvPr>
            <p:ph type="dt" sz="half" idx="10"/>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9" name="Footer Placeholder 4"/>
          <p:cNvSpPr>
            <a:spLocks noGrp="1"/>
          </p:cNvSpPr>
          <p:nvPr>
            <p:ph type="ftr" sz="quarter" idx="3"/>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10" name="Slide Number Placeholder 5"/>
          <p:cNvSpPr>
            <a:spLocks noGrp="1"/>
          </p:cNvSpPr>
          <p:nvPr>
            <p:ph type="sldNum" sz="quarter" idx="4"/>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Tree>
    <p:extLst>
      <p:ext uri="{BB962C8B-B14F-4D97-AF65-F5344CB8AC3E}">
        <p14:creationId xmlns:p14="http://schemas.microsoft.com/office/powerpoint/2010/main" xmlns="" val="9744851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NUL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grpSp>
        <p:nvGrpSpPr>
          <p:cNvPr id="9" name="Group 8"/>
          <p:cNvGrpSpPr/>
          <p:nvPr/>
        </p:nvGrpSpPr>
        <p:grpSpPr>
          <a:xfrm>
            <a:off x="0" y="-6"/>
            <a:ext cx="9141714" cy="6858006"/>
            <a:chOff x="-2728" y="-5"/>
            <a:chExt cx="12188952" cy="6858006"/>
          </a:xfrm>
        </p:grpSpPr>
        <p:sp>
          <p:nvSpPr>
            <p:cNvPr id="26" name="Rectangle 25"/>
            <p:cNvSpPr/>
            <p:nvPr/>
          </p:nvSpPr>
          <p:spPr>
            <a:xfrm>
              <a:off x="-2728" y="1"/>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9" name="Group 38"/>
            <p:cNvGrpSpPr/>
            <p:nvPr/>
          </p:nvGrpSpPr>
          <p:grpSpPr>
            <a:xfrm>
              <a:off x="-2727" y="-5"/>
              <a:ext cx="716424" cy="6858000"/>
              <a:chOff x="-2727" y="-5"/>
              <a:chExt cx="716424" cy="6858000"/>
            </a:xfrm>
          </p:grpSpPr>
          <p:grpSp>
            <p:nvGrpSpPr>
              <p:cNvPr id="40" name="Group 39"/>
              <p:cNvGrpSpPr/>
              <p:nvPr/>
            </p:nvGrpSpPr>
            <p:grpSpPr>
              <a:xfrm>
                <a:off x="-2727" y="-5"/>
                <a:ext cx="571473" cy="6858000"/>
                <a:chOff x="6048440" y="-936481"/>
                <a:chExt cx="196717" cy="9144001"/>
              </a:xfrm>
            </p:grpSpPr>
            <p:sp>
              <p:nvSpPr>
                <p:cNvPr id="46" name="Rectangle 45" descr="Gold bar"/>
                <p:cNvSpPr>
                  <a:spLocks noChangeArrowheads="1"/>
                </p:cNvSpPr>
                <p:nvPr/>
              </p:nvSpPr>
              <p:spPr bwMode="auto">
                <a:xfrm rot="10800000" flipH="1">
                  <a:off x="6048440" y="5159057"/>
                  <a:ext cx="196717" cy="3048463"/>
                </a:xfrm>
                <a:prstGeom prst="rect">
                  <a:avLst/>
                </a:prstGeom>
                <a:solidFill>
                  <a:schemeClr val="accent6"/>
                </a:solidFill>
                <a:ln w="9525">
                  <a:noFill/>
                  <a:miter lim="800000"/>
                  <a:headEnd/>
                  <a:tailEnd/>
                </a:ln>
                <a:effectLst/>
                <a:extLst/>
              </p:spPr>
              <p:txBody>
                <a:bodyPr wrap="none" anchor="ctr"/>
                <a:lstStyle/>
                <a:p>
                  <a:pPr algn="ctr" eaLnBrk="1" hangingPunct="1"/>
                  <a:endParaRPr lang="en-US" sz="1800">
                    <a:latin typeface="Times New Roman" panose="02020603050405020304" pitchFamily="18" charset="0"/>
                  </a:endParaRPr>
                </a:p>
              </p:txBody>
            </p:sp>
            <p:sp>
              <p:nvSpPr>
                <p:cNvPr id="47" name="Rectangle 46" descr="Orange bar"/>
                <p:cNvSpPr>
                  <a:spLocks noChangeArrowheads="1"/>
                </p:cNvSpPr>
                <p:nvPr/>
              </p:nvSpPr>
              <p:spPr bwMode="auto">
                <a:xfrm rot="10800000" flipH="1">
                  <a:off x="6048440" y="2110594"/>
                  <a:ext cx="196717" cy="3048463"/>
                </a:xfrm>
                <a:prstGeom prst="rect">
                  <a:avLst/>
                </a:prstGeom>
                <a:solidFill>
                  <a:schemeClr val="accent4"/>
                </a:solidFill>
                <a:ln w="9525">
                  <a:noFill/>
                  <a:miter lim="800000"/>
                  <a:headEnd/>
                  <a:tailEnd/>
                </a:ln>
                <a:effectLst/>
                <a:extLst/>
              </p:spPr>
              <p:txBody>
                <a:bodyPr wrap="none" anchor="ctr"/>
                <a:lstStyle/>
                <a:p>
                  <a:pPr algn="ctr" eaLnBrk="1" hangingPunct="1"/>
                  <a:endParaRPr lang="en-US" sz="1800">
                    <a:latin typeface="Times New Roman" panose="02020603050405020304" pitchFamily="18" charset="0"/>
                  </a:endParaRPr>
                </a:p>
              </p:txBody>
            </p:sp>
            <p:sp>
              <p:nvSpPr>
                <p:cNvPr id="48" name="Rectangle 47" descr="Slate bar"/>
                <p:cNvSpPr>
                  <a:spLocks noChangeArrowheads="1"/>
                </p:cNvSpPr>
                <p:nvPr/>
              </p:nvSpPr>
              <p:spPr bwMode="auto">
                <a:xfrm rot="10800000" flipH="1">
                  <a:off x="6048440" y="-936481"/>
                  <a:ext cx="196717" cy="3048463"/>
                </a:xfrm>
                <a:prstGeom prst="rect">
                  <a:avLst/>
                </a:prstGeom>
                <a:solidFill>
                  <a:schemeClr val="accent1"/>
                </a:solidFill>
                <a:ln w="9525">
                  <a:noFill/>
                  <a:miter lim="800000"/>
                  <a:headEnd/>
                  <a:tailEnd/>
                </a:ln>
                <a:effectLst/>
                <a:extLst/>
              </p:spPr>
              <p:txBody>
                <a:bodyPr wrap="none" anchor="ctr"/>
                <a:lstStyle/>
                <a:p>
                  <a:pPr algn="ctr" eaLnBrk="1" hangingPunct="1"/>
                  <a:endParaRPr lang="en-US" sz="1800">
                    <a:latin typeface="Times New Roman" panose="02020603050405020304" pitchFamily="18" charset="0"/>
                  </a:endParaRPr>
                </a:p>
              </p:txBody>
            </p:sp>
          </p:grpSp>
          <p:grpSp>
            <p:nvGrpSpPr>
              <p:cNvPr id="41" name="Group 40"/>
              <p:cNvGrpSpPr/>
              <p:nvPr/>
            </p:nvGrpSpPr>
            <p:grpSpPr>
              <a:xfrm>
                <a:off x="566005" y="-5"/>
                <a:ext cx="147692" cy="6858000"/>
                <a:chOff x="6048440" y="-936481"/>
                <a:chExt cx="196717" cy="9144001"/>
              </a:xfrm>
            </p:grpSpPr>
            <p:sp>
              <p:nvSpPr>
                <p:cNvPr id="43" name="Rectangle 42" descr="Gold bar"/>
                <p:cNvSpPr>
                  <a:spLocks noChangeArrowheads="1"/>
                </p:cNvSpPr>
                <p:nvPr/>
              </p:nvSpPr>
              <p:spPr bwMode="auto">
                <a:xfrm rot="10800000" flipH="1">
                  <a:off x="6048440" y="5159057"/>
                  <a:ext cx="196717" cy="3048463"/>
                </a:xfrm>
                <a:prstGeom prst="rect">
                  <a:avLst/>
                </a:prstGeom>
                <a:gradFill flip="none" rotWithShape="1">
                  <a:gsLst>
                    <a:gs pos="0">
                      <a:schemeClr val="accent6">
                        <a:lumMod val="40000"/>
                        <a:lumOff val="60000"/>
                      </a:schemeClr>
                    </a:gs>
                    <a:gs pos="100000">
                      <a:prstClr val="white"/>
                    </a:gs>
                  </a:gsLst>
                  <a:lin ang="0" scaled="1"/>
                  <a:tileRect/>
                </a:gradFill>
                <a:ln w="9525">
                  <a:noFill/>
                  <a:miter lim="800000"/>
                  <a:headEnd/>
                  <a:tailEnd/>
                </a:ln>
                <a:effectLst/>
                <a:extLst/>
              </p:spPr>
              <p:txBody>
                <a:bodyPr wrap="none" anchor="ctr"/>
                <a:lstStyle/>
                <a:p>
                  <a:pPr lvl="0" algn="ctr"/>
                  <a:endParaRPr lang="en-US" sz="1800">
                    <a:latin typeface="Times New Roman" panose="02020603050405020304" pitchFamily="18" charset="0"/>
                  </a:endParaRPr>
                </a:p>
              </p:txBody>
            </p:sp>
            <p:sp>
              <p:nvSpPr>
                <p:cNvPr id="44" name="Rectangle 43" descr="Orange bar"/>
                <p:cNvSpPr>
                  <a:spLocks noChangeArrowheads="1"/>
                </p:cNvSpPr>
                <p:nvPr/>
              </p:nvSpPr>
              <p:spPr bwMode="auto">
                <a:xfrm rot="10800000" flipH="1">
                  <a:off x="6048440" y="2110594"/>
                  <a:ext cx="196717" cy="3048463"/>
                </a:xfrm>
                <a:prstGeom prst="rect">
                  <a:avLst/>
                </a:prstGeom>
                <a:gradFill flip="none" rotWithShape="1">
                  <a:gsLst>
                    <a:gs pos="0">
                      <a:schemeClr val="accent4">
                        <a:lumMod val="40000"/>
                        <a:lumOff val="60000"/>
                      </a:schemeClr>
                    </a:gs>
                    <a:gs pos="100000">
                      <a:prstClr val="white"/>
                    </a:gs>
                  </a:gsLst>
                  <a:lin ang="0" scaled="1"/>
                  <a:tileRect/>
                </a:gradFill>
                <a:ln w="9525">
                  <a:noFill/>
                  <a:miter lim="800000"/>
                  <a:headEnd/>
                  <a:tailEnd/>
                </a:ln>
                <a:effectLst/>
                <a:extLst/>
              </p:spPr>
              <p:txBody>
                <a:bodyPr wrap="none" anchor="ctr"/>
                <a:lstStyle/>
                <a:p>
                  <a:pPr algn="ctr" eaLnBrk="1" hangingPunct="1"/>
                  <a:endParaRPr lang="en-US" sz="1800">
                    <a:latin typeface="Times New Roman" panose="02020603050405020304" pitchFamily="18" charset="0"/>
                  </a:endParaRPr>
                </a:p>
              </p:txBody>
            </p:sp>
            <p:sp>
              <p:nvSpPr>
                <p:cNvPr id="45" name="Rectangle 44" descr="Slate bar"/>
                <p:cNvSpPr>
                  <a:spLocks noChangeArrowheads="1"/>
                </p:cNvSpPr>
                <p:nvPr/>
              </p:nvSpPr>
              <p:spPr bwMode="auto">
                <a:xfrm rot="10800000" flipH="1">
                  <a:off x="6048440" y="-936481"/>
                  <a:ext cx="196717" cy="3048463"/>
                </a:xfrm>
                <a:prstGeom prst="rect">
                  <a:avLst/>
                </a:prstGeom>
                <a:gradFill flip="none" rotWithShape="1">
                  <a:gsLst>
                    <a:gs pos="0">
                      <a:schemeClr val="accent1">
                        <a:lumMod val="60000"/>
                        <a:lumOff val="40000"/>
                      </a:schemeClr>
                    </a:gs>
                    <a:gs pos="100000">
                      <a:schemeClr val="bg1"/>
                    </a:gs>
                  </a:gsLst>
                  <a:lin ang="0" scaled="1"/>
                  <a:tileRect/>
                </a:gradFill>
                <a:ln w="9525">
                  <a:noFill/>
                  <a:miter lim="800000"/>
                  <a:headEnd/>
                  <a:tailEnd/>
                </a:ln>
                <a:effectLst/>
                <a:extLst/>
              </p:spPr>
              <p:txBody>
                <a:bodyPr wrap="none" anchor="ctr"/>
                <a:lstStyle/>
                <a:p>
                  <a:pPr algn="ctr" eaLnBrk="1" hangingPunct="1"/>
                  <a:endParaRPr lang="en-US" sz="1800">
                    <a:latin typeface="Times New Roman" panose="02020603050405020304" pitchFamily="18" charset="0"/>
                  </a:endParaRPr>
                </a:p>
              </p:txBody>
            </p:sp>
          </p:grpSp>
          <p:sp>
            <p:nvSpPr>
              <p:cNvPr id="42" name="Rectangle 41"/>
              <p:cNvSpPr/>
              <p:nvPr/>
            </p:nvSpPr>
            <p:spPr>
              <a:xfrm>
                <a:off x="646782" y="-5"/>
                <a:ext cx="45719" cy="6858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p:grpSp>
      </p:grpSp>
      <p:sp>
        <p:nvSpPr>
          <p:cNvPr id="34" name="Date Placeholder 3"/>
          <p:cNvSpPr>
            <a:spLocks noGrp="1"/>
          </p:cNvSpPr>
          <p:nvPr>
            <p:ph type="dt" sz="half" idx="2"/>
          </p:nvPr>
        </p:nvSpPr>
        <p:spPr>
          <a:xfrm>
            <a:off x="628650" y="6356351"/>
            <a:ext cx="2457450" cy="365125"/>
          </a:xfrm>
          <a:prstGeom prst="rect">
            <a:avLst/>
          </a:prstGeom>
        </p:spPr>
        <p:txBody>
          <a:bodyPr vert="horz" lIns="91440" tIns="45720" rIns="91440" bIns="45720" rtlCol="0" anchor="ctr"/>
          <a:lstStyle>
            <a:lvl1pPr algn="l">
              <a:defRPr sz="900">
                <a:solidFill>
                  <a:schemeClr val="accent3"/>
                </a:solidFill>
              </a:defRPr>
            </a:lvl1pPr>
          </a:lstStyle>
          <a:p>
            <a:fld id="{BBB858AA-A237-4D90-AEE0-BBBBFB4E5247}" type="datetimeFigureOut">
              <a:rPr lang="en-US" smtClean="0"/>
              <a:pPr/>
              <a:t>8/19/2014</a:t>
            </a:fld>
            <a:endParaRPr lang="en-US"/>
          </a:p>
        </p:txBody>
      </p:sp>
      <p:sp>
        <p:nvSpPr>
          <p:cNvPr id="35" name="Footer Placeholder 4"/>
          <p:cNvSpPr>
            <a:spLocks noGrp="1"/>
          </p:cNvSpPr>
          <p:nvPr>
            <p:ph type="ftr" sz="quarter" idx="3"/>
          </p:nvPr>
        </p:nvSpPr>
        <p:spPr>
          <a:xfrm>
            <a:off x="3486150" y="6356351"/>
            <a:ext cx="2171700" cy="365125"/>
          </a:xfrm>
          <a:prstGeom prst="rect">
            <a:avLst/>
          </a:prstGeom>
        </p:spPr>
        <p:txBody>
          <a:bodyPr vert="horz" lIns="91440" tIns="45720" rIns="91440" bIns="45720" rtlCol="0" anchor="ctr"/>
          <a:lstStyle>
            <a:lvl1pPr algn="ctr">
              <a:defRPr sz="900">
                <a:solidFill>
                  <a:schemeClr val="accent3"/>
                </a:solidFill>
              </a:defRPr>
            </a:lvl1pPr>
          </a:lstStyle>
          <a:p>
            <a:endParaRPr lang="en-US"/>
          </a:p>
        </p:txBody>
      </p:sp>
      <p:sp>
        <p:nvSpPr>
          <p:cNvPr id="36" name="Slide Number Placeholder 5"/>
          <p:cNvSpPr>
            <a:spLocks noGrp="1"/>
          </p:cNvSpPr>
          <p:nvPr>
            <p:ph type="sldNum" sz="quarter" idx="4"/>
          </p:nvPr>
        </p:nvSpPr>
        <p:spPr>
          <a:xfrm>
            <a:off x="6057900" y="6356351"/>
            <a:ext cx="2457450" cy="365125"/>
          </a:xfrm>
          <a:prstGeom prst="rect">
            <a:avLst/>
          </a:prstGeom>
        </p:spPr>
        <p:txBody>
          <a:bodyPr vert="horz" lIns="91440" tIns="45720" rIns="91440" bIns="45720" rtlCol="0" anchor="ctr"/>
          <a:lstStyle>
            <a:lvl1pPr algn="r">
              <a:defRPr sz="900">
                <a:solidFill>
                  <a:schemeClr val="accent3"/>
                </a:solidFill>
              </a:defRPr>
            </a:lvl1pPr>
          </a:lstStyle>
          <a:p>
            <a:fld id="{A8295B58-64ED-4E82-85ED-8DC544B3B1FC}" type="slidenum">
              <a:rPr lang="en-US" smtClean="0"/>
              <a:pPr/>
              <a:t>‹#›</a:t>
            </a:fld>
            <a:endParaRPr lang="en-US"/>
          </a:p>
        </p:txBody>
      </p:sp>
      <p:sp>
        <p:nvSpPr>
          <p:cNvPr id="37"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8"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xmlns="" val="21937737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685800" rtl="0" eaLnBrk="1" latinLnBrk="0" hangingPunct="1">
        <a:spcBef>
          <a:spcPct val="0"/>
        </a:spcBef>
        <a:buNone/>
        <a:defRPr sz="3300" kern="1200">
          <a:solidFill>
            <a:schemeClr val="tx2"/>
          </a:solidFill>
          <a:latin typeface="+mj-lt"/>
          <a:ea typeface="+mj-ea"/>
          <a:cs typeface="+mj-cs"/>
        </a:defRPr>
      </a:lvl1pPr>
    </p:titleStyle>
    <p:bodyStyle>
      <a:lvl1pPr marL="171450" indent="-171450" algn="l" defTabSz="685800" rtl="0" eaLnBrk="1" latinLnBrk="0" hangingPunct="1">
        <a:lnSpc>
          <a:spcPct val="90000"/>
        </a:lnSpc>
        <a:spcBef>
          <a:spcPct val="30000"/>
        </a:spcBef>
        <a:buClr>
          <a:schemeClr val="accent2"/>
        </a:buClr>
        <a:buFont typeface="Wingdings" panose="05000000000000000000" pitchFamily="2"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ct val="30000"/>
        </a:spcBef>
        <a:buClr>
          <a:schemeClr val="accent2"/>
        </a:buClr>
        <a:buFont typeface="Wingdings" panose="05000000000000000000"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ct val="30000"/>
        </a:spcBef>
        <a:buClr>
          <a:schemeClr val="accent2"/>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ct val="30000"/>
        </a:spcBef>
        <a:buClr>
          <a:schemeClr val="accent2"/>
        </a:buClr>
        <a:buFont typeface="Wingdings" panose="05000000000000000000" pitchFamily="2" charset="2"/>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ct val="30000"/>
        </a:spcBef>
        <a:buClr>
          <a:schemeClr val="accent2"/>
        </a:buClr>
        <a:buFont typeface="Wingdings" panose="05000000000000000000" pitchFamily="2" charset="2"/>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Clr>
          <a:schemeClr val="accent2"/>
        </a:buClr>
        <a:buFont typeface="Wingdings" panose="05000000000000000000" pitchFamily="2" charset="2"/>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Clr>
          <a:schemeClr val="accent2"/>
        </a:buClr>
        <a:buFont typeface="Wingdings" panose="05000000000000000000" pitchFamily="2" charset="2"/>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Clr>
          <a:schemeClr val="accent2"/>
        </a:buClr>
        <a:buFont typeface="Wingdings" panose="05000000000000000000" pitchFamily="2"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coveredoc.or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0080" y="4056115"/>
            <a:ext cx="7863840" cy="2083428"/>
          </a:xfrm>
        </p:spPr>
        <p:txBody>
          <a:bodyPr>
            <a:normAutofit/>
          </a:bodyPr>
          <a:lstStyle/>
          <a:p>
            <a:r>
              <a:rPr lang="en-US" u="sng" dirty="0" smtClean="0"/>
              <a:t>Overview</a:t>
            </a:r>
          </a:p>
          <a:p>
            <a:r>
              <a:rPr lang="en-US" dirty="0" smtClean="0"/>
              <a:t>Vision, Mission</a:t>
            </a:r>
          </a:p>
          <a:p>
            <a:r>
              <a:rPr lang="en-US" dirty="0" smtClean="0"/>
              <a:t>Objectives</a:t>
            </a:r>
          </a:p>
          <a:p>
            <a:r>
              <a:rPr lang="en-US" dirty="0" smtClean="0"/>
              <a:t>Participants</a:t>
            </a:r>
          </a:p>
          <a:p>
            <a:r>
              <a:rPr lang="en-US" dirty="0" smtClean="0"/>
              <a:t>Structure</a:t>
            </a:r>
          </a:p>
          <a:p>
            <a:r>
              <a:rPr lang="en-US" dirty="0" smtClean="0"/>
              <a:t>The Work</a:t>
            </a:r>
          </a:p>
        </p:txBody>
      </p:sp>
      <p:sp>
        <p:nvSpPr>
          <p:cNvPr id="2" name="Title 1"/>
          <p:cNvSpPr>
            <a:spLocks noGrp="1"/>
          </p:cNvSpPr>
          <p:nvPr>
            <p:ph type="ctrTitle"/>
          </p:nvPr>
        </p:nvSpPr>
        <p:spPr>
          <a:xfrm>
            <a:off x="737076" y="912610"/>
            <a:ext cx="7506840" cy="2387600"/>
          </a:xfrm>
        </p:spPr>
        <p:txBody>
          <a:bodyPr>
            <a:normAutofit/>
          </a:bodyPr>
          <a:lstStyle/>
          <a:p>
            <a:r>
              <a:rPr lang="en-US" sz="4800" dirty="0" smtClean="0">
                <a:solidFill>
                  <a:srgbClr val="FF0000"/>
                </a:solidFill>
              </a:rPr>
              <a:t>SANTA ANA BUILDING HEALTHY COMMUNITIES </a:t>
            </a:r>
            <a:endParaRPr lang="en-US" sz="4800" dirty="0">
              <a:solidFill>
                <a:srgbClr val="FF0000"/>
              </a:solidFill>
            </a:endParaRPr>
          </a:p>
        </p:txBody>
      </p:sp>
    </p:spTree>
    <p:extLst>
      <p:ext uri="{BB962C8B-B14F-4D97-AF65-F5344CB8AC3E}">
        <p14:creationId xmlns:p14="http://schemas.microsoft.com/office/powerpoint/2010/main" xmlns="" val="428898601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Strategic Plan </a:t>
            </a:r>
          </a:p>
          <a:p>
            <a:r>
              <a:rPr lang="en-US" dirty="0" smtClean="0"/>
              <a:t>Circulation Element/General Plan (</a:t>
            </a:r>
            <a:r>
              <a:rPr lang="en-US" dirty="0" err="1" smtClean="0"/>
              <a:t>BikeIt</a:t>
            </a:r>
            <a:r>
              <a:rPr lang="en-US" dirty="0" smtClean="0"/>
              <a:t>! Santa Ana, Housing/code enforcement)</a:t>
            </a:r>
          </a:p>
          <a:p>
            <a:r>
              <a:rPr lang="en-US" dirty="0" smtClean="0"/>
              <a:t>Demand Study- City Owned Properties</a:t>
            </a:r>
          </a:p>
          <a:p>
            <a:endParaRPr lang="en-US" dirty="0" smtClean="0"/>
          </a:p>
          <a:p>
            <a:endParaRPr lang="en-US" dirty="0" smtClean="0"/>
          </a:p>
          <a:p>
            <a:endParaRPr lang="en-US" dirty="0"/>
          </a:p>
        </p:txBody>
      </p:sp>
      <p:sp>
        <p:nvSpPr>
          <p:cNvPr id="2" name="Title 1"/>
          <p:cNvSpPr>
            <a:spLocks noGrp="1"/>
          </p:cNvSpPr>
          <p:nvPr>
            <p:ph type="title"/>
          </p:nvPr>
        </p:nvSpPr>
        <p:spPr/>
        <p:txBody>
          <a:bodyPr>
            <a:normAutofit/>
          </a:bodyPr>
          <a:lstStyle/>
          <a:p>
            <a:r>
              <a:rPr lang="en-US" dirty="0" smtClean="0"/>
              <a:t>Economic Development, Land Use, Civic Engagement</a:t>
            </a:r>
            <a:endParaRPr lang="en-US" b="1" dirty="0"/>
          </a:p>
        </p:txBody>
      </p:sp>
      <p:sp>
        <p:nvSpPr>
          <p:cNvPr id="5" name="Content Placeholder 2"/>
          <p:cNvSpPr txBox="1">
            <a:spLocks/>
          </p:cNvSpPr>
          <p:nvPr/>
        </p:nvSpPr>
        <p:spPr>
          <a:xfrm>
            <a:off x="585107" y="4041410"/>
            <a:ext cx="7886700" cy="2513936"/>
          </a:xfrm>
          <a:prstGeom prst="rect">
            <a:avLst/>
          </a:prstGeom>
        </p:spPr>
        <p:txBody>
          <a:bodyPr vert="horz" lIns="91440" tIns="45720" rIns="91440" bIns="45720" rtlCol="0">
            <a:normAutofit/>
          </a:bodyPr>
          <a:lstStyle/>
          <a:p>
            <a:pPr marL="342900" marR="0" lvl="2" indent="-342900" algn="l" defTabSz="685800" rtl="0" eaLnBrk="1" fontAlgn="auto" latinLnBrk="0" hangingPunct="1">
              <a:lnSpc>
                <a:spcPct val="90000"/>
              </a:lnSpc>
              <a:spcBef>
                <a:spcPct val="30000"/>
              </a:spcBef>
              <a:spcAft>
                <a:spcPts val="0"/>
              </a:spcAft>
              <a:buClr>
                <a:schemeClr val="accent2"/>
              </a:buClr>
              <a:buSzTx/>
              <a:buFont typeface="Wingdings" panose="05000000000000000000" pitchFamily="2" charset="2"/>
              <a:buChar char="§"/>
              <a:tabLst/>
              <a:defRPr/>
            </a:pPr>
            <a:r>
              <a:rPr kumimoji="0" lang="en-US" sz="1500" b="1" i="0" u="none" strike="noStrike" kern="1200" cap="none" spc="0" normalizeH="0" baseline="0" noProof="0" dirty="0" smtClean="0">
                <a:ln>
                  <a:noFill/>
                </a:ln>
                <a:solidFill>
                  <a:schemeClr val="tx1"/>
                </a:solidFill>
                <a:effectLst/>
                <a:uLnTx/>
                <a:uFillTx/>
                <a:latin typeface="+mn-lt"/>
                <a:ea typeface="+mn-ea"/>
                <a:cs typeface="+mn-cs"/>
              </a:rPr>
              <a:t>Local Control Funding</a:t>
            </a:r>
            <a:r>
              <a:rPr kumimoji="0" lang="en-US" sz="1500" b="0" i="0" u="none" strike="noStrike" kern="1200" cap="none" spc="0" normalizeH="0" baseline="0" noProof="0" dirty="0" smtClean="0">
                <a:ln>
                  <a:noFill/>
                </a:ln>
                <a:solidFill>
                  <a:schemeClr val="tx1"/>
                </a:solidFill>
                <a:effectLst/>
                <a:uLnTx/>
                <a:uFillTx/>
                <a:latin typeface="+mn-lt"/>
                <a:ea typeface="+mn-ea"/>
                <a:cs typeface="+mn-cs"/>
              </a:rPr>
              <a:t>— In 2013, the state approved a new system for funding public education with the goal that every child in public school is prepared to succeed in college and in the workforce. Our local coalition is working with SAUSD to support the implementation of local control funding to improve school climate and student success in SAUSD.</a:t>
            </a:r>
          </a:p>
          <a:p>
            <a:pPr marL="342900" lvl="2" indent="-342900" defTabSz="685800">
              <a:lnSpc>
                <a:spcPct val="90000"/>
              </a:lnSpc>
              <a:spcBef>
                <a:spcPct val="30000"/>
              </a:spcBef>
              <a:buClr>
                <a:schemeClr val="accent2"/>
              </a:buClr>
              <a:buFont typeface="Wingdings" panose="05000000000000000000" pitchFamily="2" charset="2"/>
              <a:buChar char="§"/>
              <a:defRPr/>
            </a:pPr>
            <a:r>
              <a:rPr lang="en-US" sz="1600" b="1" dirty="0" smtClean="0"/>
              <a:t>Restorative Justice</a:t>
            </a:r>
            <a:r>
              <a:rPr lang="en-US" sz="1600" dirty="0" smtClean="0"/>
              <a:t> –  a citywide campaign in Santa Ana committed to keeping our schools safe, our streets safe and our youth out of the juvenile justice system through the implementation of restorative justice. Restorative justice brings people together to repair harm, gives attention to community safety, victim’s needs and offender accountability and growth.</a:t>
            </a:r>
            <a:endParaRPr lang="es-MX" sz="1600" b="1" i="1" dirty="0" smtClean="0"/>
          </a:p>
          <a:p>
            <a:pPr marL="342900" marR="0" lvl="2" indent="-342900" algn="l" defTabSz="685800" rtl="0" eaLnBrk="1" fontAlgn="auto" latinLnBrk="0" hangingPunct="1">
              <a:lnSpc>
                <a:spcPct val="90000"/>
              </a:lnSpc>
              <a:spcBef>
                <a:spcPct val="30000"/>
              </a:spcBef>
              <a:spcAft>
                <a:spcPts val="0"/>
              </a:spcAft>
              <a:buClr>
                <a:schemeClr val="accent2"/>
              </a:buClr>
              <a:buSzTx/>
              <a:buFont typeface="Wingdings" panose="05000000000000000000" pitchFamily="2" charset="2"/>
              <a:buChar char="§"/>
              <a:tabLst/>
              <a:defRPr/>
            </a:pPr>
            <a:endParaRPr kumimoji="0" lang="en-US" sz="1500" b="0" i="0" u="none" strike="noStrike" kern="1200" cap="none" spc="0" normalizeH="0" baseline="0" noProof="0" dirty="0" smtClean="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90000"/>
              </a:lnSpc>
              <a:spcBef>
                <a:spcPct val="30000"/>
              </a:spcBef>
              <a:spcAft>
                <a:spcPts val="0"/>
              </a:spcAft>
              <a:buClr>
                <a:schemeClr val="accent2"/>
              </a:buClr>
              <a:buSzTx/>
              <a:buFont typeface="Wingdings" panose="05000000000000000000" pitchFamily="2" charset="2"/>
              <a:buChar char="§"/>
              <a:tabLst/>
              <a:defRPr/>
            </a:pPr>
            <a:endParaRPr kumimoji="0" lang="en-US" sz="21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Title 1"/>
          <p:cNvSpPr txBox="1">
            <a:spLocks/>
          </p:cNvSpPr>
          <p:nvPr/>
        </p:nvSpPr>
        <p:spPr>
          <a:xfrm>
            <a:off x="715736" y="2987802"/>
            <a:ext cx="7886700" cy="1325563"/>
          </a:xfrm>
          <a:prstGeom prst="rect">
            <a:avLst/>
          </a:prstGeom>
        </p:spPr>
        <p:txBody>
          <a:bodyPr vert="horz" lIns="91440" tIns="45720" rIns="91440" bIns="4572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sz="3300" b="0" i="0" u="none" strike="noStrike" kern="1200" cap="none" spc="0" normalizeH="0" baseline="0" noProof="0" dirty="0" smtClean="0">
                <a:ln>
                  <a:noFill/>
                </a:ln>
                <a:solidFill>
                  <a:schemeClr val="tx2"/>
                </a:solidFill>
                <a:effectLst/>
                <a:uLnTx/>
                <a:uFillTx/>
                <a:latin typeface="+mj-lt"/>
                <a:ea typeface="+mj-ea"/>
                <a:cs typeface="+mj-cs"/>
              </a:rPr>
              <a:t>EDUCATION</a:t>
            </a:r>
            <a:endParaRPr kumimoji="0" lang="en-US" sz="33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42900" lvl="2" indent="-342900"/>
            <a:r>
              <a:rPr lang="es-MX" sz="2200" b="1" i="1" dirty="0" err="1" smtClean="0"/>
              <a:t>Keep</a:t>
            </a:r>
            <a:r>
              <a:rPr lang="es-MX" sz="2200" b="1" i="1" dirty="0" smtClean="0"/>
              <a:t> </a:t>
            </a:r>
            <a:r>
              <a:rPr lang="es-MX" sz="2200" b="1" i="1" dirty="0" err="1" smtClean="0"/>
              <a:t>Our</a:t>
            </a:r>
            <a:r>
              <a:rPr lang="es-MX" sz="2200" b="1" i="1" dirty="0" smtClean="0"/>
              <a:t> </a:t>
            </a:r>
            <a:r>
              <a:rPr lang="es-MX" sz="2200" b="1" i="1" dirty="0" err="1" smtClean="0"/>
              <a:t>Families</a:t>
            </a:r>
            <a:r>
              <a:rPr lang="es-MX" sz="2200" b="1" i="1" dirty="0" smtClean="0"/>
              <a:t> </a:t>
            </a:r>
            <a:r>
              <a:rPr lang="es-MX" sz="2200" b="1" i="1" dirty="0" err="1" smtClean="0"/>
              <a:t>Together</a:t>
            </a:r>
            <a:r>
              <a:rPr lang="es-MX" sz="2200" b="1" i="1" dirty="0" smtClean="0"/>
              <a:t>:</a:t>
            </a:r>
          </a:p>
          <a:p>
            <a:pPr marL="685800" lvl="3" indent="-342900"/>
            <a:r>
              <a:rPr lang="es-MX" sz="1600" dirty="0" err="1" smtClean="0"/>
              <a:t>Stopping</a:t>
            </a:r>
            <a:r>
              <a:rPr lang="es-MX" sz="1600" dirty="0" smtClean="0"/>
              <a:t> </a:t>
            </a:r>
            <a:r>
              <a:rPr lang="es-MX" sz="1600" dirty="0" err="1" smtClean="0"/>
              <a:t>deportations</a:t>
            </a:r>
            <a:endParaRPr lang="es-MX" sz="1600" dirty="0" smtClean="0"/>
          </a:p>
          <a:p>
            <a:pPr marL="685800" lvl="3" indent="-342900"/>
            <a:r>
              <a:rPr lang="es-MX" sz="1600" dirty="0" err="1" smtClean="0"/>
              <a:t>Ending</a:t>
            </a:r>
            <a:r>
              <a:rPr lang="es-MX" sz="1600" dirty="0" smtClean="0"/>
              <a:t> </a:t>
            </a:r>
            <a:r>
              <a:rPr lang="es-MX" sz="1600" dirty="0" err="1" smtClean="0"/>
              <a:t>the</a:t>
            </a:r>
            <a:r>
              <a:rPr lang="es-MX" sz="1600" dirty="0" smtClean="0"/>
              <a:t> </a:t>
            </a:r>
            <a:r>
              <a:rPr lang="es-MX" sz="1600" dirty="0" err="1" smtClean="0"/>
              <a:t>school</a:t>
            </a:r>
            <a:r>
              <a:rPr lang="es-MX" sz="1600" dirty="0" smtClean="0"/>
              <a:t> </a:t>
            </a:r>
            <a:r>
              <a:rPr lang="es-MX" sz="1600" dirty="0" err="1" smtClean="0"/>
              <a:t>to</a:t>
            </a:r>
            <a:r>
              <a:rPr lang="es-MX" sz="1600" dirty="0" smtClean="0"/>
              <a:t> </a:t>
            </a:r>
            <a:r>
              <a:rPr lang="es-MX" sz="1600" dirty="0" err="1" smtClean="0"/>
              <a:t>deportation</a:t>
            </a:r>
            <a:r>
              <a:rPr lang="es-MX" sz="1600" dirty="0" smtClean="0"/>
              <a:t> pipeline (</a:t>
            </a:r>
            <a:r>
              <a:rPr lang="es-MX" sz="1600" dirty="0" err="1" smtClean="0"/>
              <a:t>sharing</a:t>
            </a:r>
            <a:r>
              <a:rPr lang="es-MX" sz="1600" dirty="0" smtClean="0"/>
              <a:t> of </a:t>
            </a:r>
            <a:r>
              <a:rPr lang="es-MX" sz="1600" dirty="0" err="1" smtClean="0"/>
              <a:t>information</a:t>
            </a:r>
            <a:r>
              <a:rPr lang="es-MX" sz="1600" dirty="0" smtClean="0"/>
              <a:t>)</a:t>
            </a:r>
          </a:p>
          <a:p>
            <a:pPr marL="685800" lvl="3" indent="-342900"/>
            <a:r>
              <a:rPr lang="es-MX" sz="1600" dirty="0" err="1" smtClean="0"/>
              <a:t>Ending</a:t>
            </a:r>
            <a:r>
              <a:rPr lang="es-MX" sz="1600" dirty="0" smtClean="0"/>
              <a:t> </a:t>
            </a:r>
            <a:r>
              <a:rPr lang="es-MX" sz="1600" dirty="0" err="1" smtClean="0"/>
              <a:t>collaboration</a:t>
            </a:r>
            <a:r>
              <a:rPr lang="es-MX" sz="1600" dirty="0" smtClean="0"/>
              <a:t> </a:t>
            </a:r>
            <a:r>
              <a:rPr lang="es-MX" sz="1600" dirty="0" err="1" smtClean="0"/>
              <a:t>between</a:t>
            </a:r>
            <a:r>
              <a:rPr lang="es-MX" sz="1600" dirty="0" smtClean="0"/>
              <a:t> City </a:t>
            </a:r>
            <a:r>
              <a:rPr lang="es-MX" sz="1600" dirty="0" err="1" smtClean="0"/>
              <a:t>police</a:t>
            </a:r>
            <a:r>
              <a:rPr lang="es-MX" sz="1600" dirty="0" smtClean="0"/>
              <a:t> and ICE</a:t>
            </a:r>
          </a:p>
          <a:p>
            <a:pPr marL="685800" lvl="3" indent="-342900">
              <a:buNone/>
            </a:pPr>
            <a:endParaRPr lang="es-MX" sz="1600" dirty="0" smtClean="0"/>
          </a:p>
          <a:p>
            <a:pPr marL="685800" lvl="3" indent="-342900">
              <a:buNone/>
            </a:pPr>
            <a:endParaRPr lang="es-MX" sz="1600" dirty="0" smtClean="0"/>
          </a:p>
          <a:p>
            <a:pPr marL="685800" lvl="3" indent="-342900">
              <a:buNone/>
            </a:pPr>
            <a:endParaRPr lang="es-MX" sz="1600" dirty="0" smtClean="0"/>
          </a:p>
          <a:p>
            <a:r>
              <a:rPr lang="en-US" dirty="0" smtClean="0"/>
              <a:t>Color Me Equal</a:t>
            </a:r>
          </a:p>
          <a:p>
            <a:r>
              <a:rPr lang="en-US" dirty="0" smtClean="0"/>
              <a:t>Whoa, Slow, Go!</a:t>
            </a:r>
          </a:p>
          <a:p>
            <a:r>
              <a:rPr lang="en-US" dirty="0" smtClean="0"/>
              <a:t>Santa Ana Composts!</a:t>
            </a:r>
          </a:p>
          <a:p>
            <a:r>
              <a:rPr lang="en-US" dirty="0" smtClean="0"/>
              <a:t>Wellness Corridor</a:t>
            </a:r>
          </a:p>
          <a:p>
            <a:pPr marL="685800" lvl="3" indent="-342900">
              <a:buNone/>
            </a:pPr>
            <a:endParaRPr lang="es-MX" sz="1600" dirty="0" smtClean="0"/>
          </a:p>
        </p:txBody>
      </p:sp>
      <p:sp>
        <p:nvSpPr>
          <p:cNvPr id="2" name="Title 1"/>
          <p:cNvSpPr>
            <a:spLocks noGrp="1"/>
          </p:cNvSpPr>
          <p:nvPr>
            <p:ph type="title"/>
          </p:nvPr>
        </p:nvSpPr>
        <p:spPr/>
        <p:txBody>
          <a:bodyPr>
            <a:normAutofit/>
          </a:bodyPr>
          <a:lstStyle/>
          <a:p>
            <a:r>
              <a:rPr lang="en-US" dirty="0" smtClean="0"/>
              <a:t>SAFETY, IMMIGRATION and Additional Campaigns</a:t>
            </a:r>
            <a:endParaRPr lang="en-US" dirty="0"/>
          </a:p>
        </p:txBody>
      </p:sp>
      <p:pic>
        <p:nvPicPr>
          <p:cNvPr id="6" name="Picture 2" descr="https://scontent-a-lax.xx.fbcdn.net/hphotos-frc1/t1.0-9/1897774_635029556546968_610967526_n.jpg"/>
          <p:cNvPicPr>
            <a:picLocks noChangeAspect="1" noChangeArrowheads="1"/>
          </p:cNvPicPr>
          <p:nvPr/>
        </p:nvPicPr>
        <p:blipFill>
          <a:blip r:embed="rId2" cstate="print"/>
          <a:srcRect/>
          <a:stretch>
            <a:fillRect/>
          </a:stretch>
        </p:blipFill>
        <p:spPr bwMode="auto">
          <a:xfrm rot="203674">
            <a:off x="4515797" y="3463150"/>
            <a:ext cx="2773363" cy="2773363"/>
          </a:xfrm>
          <a:prstGeom prst="rect">
            <a:avLst/>
          </a:prstGeom>
          <a:noFill/>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ana.urzua\AppData\Local\Microsoft\Windows\Temporary Internet Files\Content.Outlook\PN69PGZN\photo.png"/>
          <p:cNvPicPr>
            <a:picLocks noGrp="1" noChangeAspect="1" noChangeArrowheads="1"/>
          </p:cNvPicPr>
          <p:nvPr>
            <p:ph idx="1"/>
          </p:nvPr>
        </p:nvPicPr>
        <p:blipFill>
          <a:blip r:embed="rId2" cstate="print"/>
          <a:srcRect t="9253"/>
          <a:stretch>
            <a:fillRect/>
          </a:stretch>
        </p:blipFill>
        <p:spPr bwMode="auto">
          <a:xfrm>
            <a:off x="359228" y="0"/>
            <a:ext cx="6096000" cy="3682206"/>
          </a:xfrm>
          <a:prstGeom prst="rect">
            <a:avLst/>
          </a:prstGeom>
          <a:noFill/>
        </p:spPr>
      </p:pic>
      <p:pic>
        <p:nvPicPr>
          <p:cNvPr id="1028" name="Picture 4" descr="https://scontent-a-lax.xx.fbcdn.net/hphotos-frc3/t31.0-8/1891537_689819954394882_1827999973_o.jpg"/>
          <p:cNvPicPr>
            <a:picLocks noChangeAspect="1" noChangeArrowheads="1"/>
          </p:cNvPicPr>
          <p:nvPr/>
        </p:nvPicPr>
        <p:blipFill>
          <a:blip r:embed="rId3" cstate="print"/>
          <a:srcRect/>
          <a:stretch>
            <a:fillRect/>
          </a:stretch>
        </p:blipFill>
        <p:spPr bwMode="auto">
          <a:xfrm>
            <a:off x="6375399" y="544286"/>
            <a:ext cx="2768601" cy="2076451"/>
          </a:xfrm>
          <a:prstGeom prst="rect">
            <a:avLst/>
          </a:prstGeom>
          <a:noFill/>
        </p:spPr>
      </p:pic>
      <p:pic>
        <p:nvPicPr>
          <p:cNvPr id="1030" name="Picture 6" descr="https://scontent-b-lax.xx.fbcdn.net/hphotos-prn1/t1.0-9/1959684_619147261493481_1610567517_n.jpg"/>
          <p:cNvPicPr>
            <a:picLocks noChangeAspect="1" noChangeArrowheads="1"/>
          </p:cNvPicPr>
          <p:nvPr/>
        </p:nvPicPr>
        <p:blipFill>
          <a:blip r:embed="rId4" cstate="print"/>
          <a:srcRect/>
          <a:stretch>
            <a:fillRect/>
          </a:stretch>
        </p:blipFill>
        <p:spPr bwMode="auto">
          <a:xfrm>
            <a:off x="381000" y="3276600"/>
            <a:ext cx="5029200" cy="3352801"/>
          </a:xfrm>
          <a:prstGeom prst="rect">
            <a:avLst/>
          </a:prstGeom>
          <a:noFill/>
        </p:spPr>
      </p:pic>
      <p:pic>
        <p:nvPicPr>
          <p:cNvPr id="3" name="Picture 2" descr="C:\Users\ana.urzua\AppData\Local\Microsoft\Windows\Temporary Internet Files\Content.Outlook\PN69PGZN\IMG_0074.JPG"/>
          <p:cNvPicPr>
            <a:picLocks noChangeAspect="1" noChangeArrowheads="1"/>
          </p:cNvPicPr>
          <p:nvPr/>
        </p:nvPicPr>
        <p:blipFill>
          <a:blip r:embed="rId5" cstate="print"/>
          <a:srcRect l="19464" t="28929" r="10893" b="11071"/>
          <a:stretch>
            <a:fillRect/>
          </a:stretch>
        </p:blipFill>
        <p:spPr bwMode="auto">
          <a:xfrm>
            <a:off x="5736772" y="2906487"/>
            <a:ext cx="2830285" cy="1828800"/>
          </a:xfrm>
          <a:prstGeom prst="rect">
            <a:avLst/>
          </a:prstGeom>
          <a:noFill/>
        </p:spPr>
      </p:pic>
      <p:pic>
        <p:nvPicPr>
          <p:cNvPr id="1031" name="Picture 7" descr="C:\Users\ana.urzua\AppData\Local\Microsoft\Windows\Temporary Internet Files\Content.Outlook\PN69PGZN\IMG_0073.JPG"/>
          <p:cNvPicPr>
            <a:picLocks noChangeAspect="1" noChangeArrowheads="1"/>
          </p:cNvPicPr>
          <p:nvPr/>
        </p:nvPicPr>
        <p:blipFill>
          <a:blip r:embed="rId6" cstate="print"/>
          <a:srcRect l="11875" t="15000" r="9375" b="35000"/>
          <a:stretch>
            <a:fillRect/>
          </a:stretch>
        </p:blipFill>
        <p:spPr bwMode="auto">
          <a:xfrm>
            <a:off x="5399312" y="5050971"/>
            <a:ext cx="3200400" cy="1524000"/>
          </a:xfrm>
          <a:prstGeom prst="rect">
            <a:avLst/>
          </a:prstGeom>
          <a:noFill/>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7526" y="0"/>
            <a:ext cx="7886700" cy="1325563"/>
          </a:xfrm>
        </p:spPr>
        <p:txBody>
          <a:bodyPr>
            <a:normAutofit/>
          </a:bodyPr>
          <a:lstStyle/>
          <a:p>
            <a:r>
              <a:rPr lang="en-US" sz="3100" dirty="0" smtClean="0"/>
              <a:t>Our Accomplishments </a:t>
            </a:r>
            <a:endParaRPr lang="en-US" sz="3100" dirty="0"/>
          </a:p>
        </p:txBody>
      </p:sp>
      <p:sp>
        <p:nvSpPr>
          <p:cNvPr id="3" name="Content Placeholder 2"/>
          <p:cNvSpPr>
            <a:spLocks noGrp="1"/>
          </p:cNvSpPr>
          <p:nvPr>
            <p:ph sz="half" idx="1"/>
          </p:nvPr>
        </p:nvSpPr>
        <p:spPr>
          <a:xfrm>
            <a:off x="466825" y="967340"/>
            <a:ext cx="4038600" cy="2155370"/>
          </a:xfrm>
        </p:spPr>
        <p:txBody>
          <a:bodyPr>
            <a:normAutofit/>
          </a:bodyPr>
          <a:lstStyle/>
          <a:p>
            <a:r>
              <a:rPr lang="en-US" dirty="0" smtClean="0"/>
              <a:t>DUI policy change</a:t>
            </a:r>
          </a:p>
          <a:p>
            <a:r>
              <a:rPr lang="en-US" dirty="0" smtClean="0"/>
              <a:t>Community Access Agreement Roosevelt</a:t>
            </a:r>
          </a:p>
          <a:p>
            <a:r>
              <a:rPr lang="en-US" dirty="0" smtClean="0"/>
              <a:t>Peace marches</a:t>
            </a:r>
          </a:p>
        </p:txBody>
      </p:sp>
      <p:sp>
        <p:nvSpPr>
          <p:cNvPr id="5" name="Content Placeholder 4"/>
          <p:cNvSpPr>
            <a:spLocks noGrp="1"/>
          </p:cNvSpPr>
          <p:nvPr>
            <p:ph sz="half" idx="2"/>
          </p:nvPr>
        </p:nvSpPr>
        <p:spPr>
          <a:xfrm>
            <a:off x="3647974" y="938463"/>
            <a:ext cx="5009949" cy="4525963"/>
          </a:xfrm>
        </p:spPr>
        <p:txBody>
          <a:bodyPr>
            <a:normAutofit/>
          </a:bodyPr>
          <a:lstStyle/>
          <a:p>
            <a:pPr lvl="0"/>
            <a:r>
              <a:rPr lang="en-US" dirty="0" smtClean="0"/>
              <a:t>Sunshine Ordinance</a:t>
            </a:r>
          </a:p>
          <a:p>
            <a:pPr lvl="0"/>
            <a:r>
              <a:rPr lang="en-US" dirty="0" smtClean="0"/>
              <a:t>Joint Use Madison</a:t>
            </a:r>
          </a:p>
          <a:p>
            <a:pPr lvl="0"/>
            <a:r>
              <a:rPr lang="en-US" dirty="0" smtClean="0"/>
              <a:t>Santa Ana Strategic Plan</a:t>
            </a:r>
          </a:p>
          <a:p>
            <a:r>
              <a:rPr lang="en-US" dirty="0" smtClean="0"/>
              <a:t>New </a:t>
            </a:r>
            <a:r>
              <a:rPr lang="en-US" dirty="0" smtClean="0"/>
              <a:t>commissioners</a:t>
            </a:r>
          </a:p>
          <a:p>
            <a:r>
              <a:rPr lang="en-US" dirty="0" smtClean="0"/>
              <a:t>Restorative Justice Inclusion in LCAP</a:t>
            </a:r>
            <a:endParaRPr lang="en-US" dirty="0" smtClean="0"/>
          </a:p>
          <a:p>
            <a:pPr lvl="0"/>
            <a:endParaRPr lang="en-US" dirty="0" smtClean="0"/>
          </a:p>
          <a:p>
            <a:pPr lvl="0"/>
            <a:endParaRPr lang="en-US" dirty="0" smtClean="0"/>
          </a:p>
          <a:p>
            <a:pPr lvl="0"/>
            <a:endParaRPr lang="en-US" dirty="0" smtClean="0"/>
          </a:p>
          <a:p>
            <a:endParaRPr lang="en-US" dirty="0"/>
          </a:p>
        </p:txBody>
      </p:sp>
      <p:pic>
        <p:nvPicPr>
          <p:cNvPr id="9" name="Picture 2" descr="H:\2014 SABHC\Projects\Retreat Feb 2014\BHC Retreat\DSC_0181.jpg"/>
          <p:cNvPicPr>
            <a:picLocks noChangeAspect="1" noChangeArrowheads="1"/>
          </p:cNvPicPr>
          <p:nvPr/>
        </p:nvPicPr>
        <p:blipFill>
          <a:blip r:embed="rId2" cstate="print"/>
          <a:srcRect t="42971"/>
          <a:stretch>
            <a:fillRect/>
          </a:stretch>
        </p:blipFill>
        <p:spPr bwMode="auto">
          <a:xfrm>
            <a:off x="141306" y="3103808"/>
            <a:ext cx="8896036" cy="3373192"/>
          </a:xfrm>
          <a:prstGeom prst="rect">
            <a:avLst/>
          </a:prstGeom>
          <a:noFill/>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35429" y="4012005"/>
            <a:ext cx="8229600" cy="1143000"/>
          </a:xfrm>
          <a:prstGeom prst="rect">
            <a:avLst/>
          </a:prstGeom>
        </p:spPr>
        <p:txBody>
          <a:bodyPr vert="horz" lIns="91440" tIns="45720" rIns="91440" bIns="45720" rtlCol="0" anchor="ctr">
            <a:normAutofit fontScale="92500" lnSpcReduction="20000"/>
          </a:bodyPr>
          <a:lstStyle/>
          <a:p>
            <a:pPr lvl="0" algn="ctr">
              <a:spcBef>
                <a:spcPct val="0"/>
              </a:spcBef>
            </a:pPr>
            <a:r>
              <a:rPr lang="en-US" sz="4400" dirty="0" smtClean="0">
                <a:solidFill>
                  <a:schemeClr val="tx1">
                    <a:lumMod val="65000"/>
                    <a:lumOff val="35000"/>
                  </a:schemeClr>
                </a:solidFill>
              </a:rPr>
              <a:t>Creating the Culture of our Movement </a:t>
            </a:r>
            <a:endParaRPr kumimoji="0" lang="en-US" sz="4400" b="0" i="0" u="none" strike="noStrike" kern="1200" cap="none" spc="0" normalizeH="0" baseline="0" noProof="0" dirty="0">
              <a:ln>
                <a:noFill/>
              </a:ln>
              <a:solidFill>
                <a:schemeClr val="tx1">
                  <a:lumMod val="65000"/>
                  <a:lumOff val="35000"/>
                </a:schemeClr>
              </a:solidFill>
              <a:effectLst/>
              <a:uLnTx/>
              <a:uFillTx/>
              <a:latin typeface="+mj-lt"/>
              <a:ea typeface="+mj-ea"/>
              <a:cs typeface="+mj-cs"/>
            </a:endParaRPr>
          </a:p>
        </p:txBody>
      </p:sp>
      <p:sp>
        <p:nvSpPr>
          <p:cNvPr id="5" name="Content Placeholder 2"/>
          <p:cNvSpPr txBox="1">
            <a:spLocks/>
          </p:cNvSpPr>
          <p:nvPr/>
        </p:nvSpPr>
        <p:spPr>
          <a:xfrm>
            <a:off x="478972" y="4680857"/>
            <a:ext cx="4038600" cy="242751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Content Placeholder 3"/>
          <p:cNvSpPr txBox="1">
            <a:spLocks/>
          </p:cNvSpPr>
          <p:nvPr/>
        </p:nvSpPr>
        <p:spPr>
          <a:xfrm>
            <a:off x="4648200" y="4191000"/>
            <a:ext cx="4038600" cy="2286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4" descr="H:\2014 SABHC\Projects\Retreat Feb 2014\BHC Retreat\DSC_0185.jpg"/>
          <p:cNvPicPr>
            <a:picLocks noChangeAspect="1" noChangeArrowheads="1"/>
          </p:cNvPicPr>
          <p:nvPr/>
        </p:nvPicPr>
        <p:blipFill>
          <a:blip r:embed="rId2" cstate="print"/>
          <a:srcRect/>
          <a:stretch>
            <a:fillRect/>
          </a:stretch>
        </p:blipFill>
        <p:spPr bwMode="auto">
          <a:xfrm>
            <a:off x="1034143" y="261257"/>
            <a:ext cx="2286000" cy="3438048"/>
          </a:xfrm>
          <a:prstGeom prst="rect">
            <a:avLst/>
          </a:prstGeom>
          <a:noFill/>
        </p:spPr>
      </p:pic>
      <p:pic>
        <p:nvPicPr>
          <p:cNvPr id="8" name="Picture 5" descr="H:\2014 SABHC\Projects\Retreat Feb 2014\BHC Retreat\DSC_0191.jpg"/>
          <p:cNvPicPr>
            <a:picLocks noChangeAspect="1" noChangeArrowheads="1"/>
          </p:cNvPicPr>
          <p:nvPr/>
        </p:nvPicPr>
        <p:blipFill>
          <a:blip r:embed="rId3" cstate="print"/>
          <a:srcRect/>
          <a:stretch>
            <a:fillRect/>
          </a:stretch>
        </p:blipFill>
        <p:spPr bwMode="auto">
          <a:xfrm>
            <a:off x="5954486" y="185058"/>
            <a:ext cx="2431982" cy="3657600"/>
          </a:xfrm>
          <a:prstGeom prst="rect">
            <a:avLst/>
          </a:prstGeom>
          <a:noFill/>
        </p:spPr>
      </p:pic>
      <p:pic>
        <p:nvPicPr>
          <p:cNvPr id="29698" name="Picture 2" descr="H:\2014 SABHC\Projects\Retreat Feb 2014\BHC Retreat\DSC_0217.jpg"/>
          <p:cNvPicPr>
            <a:picLocks noChangeAspect="1" noChangeArrowheads="1"/>
          </p:cNvPicPr>
          <p:nvPr/>
        </p:nvPicPr>
        <p:blipFill>
          <a:blip r:embed="rId4" cstate="print"/>
          <a:srcRect/>
          <a:stretch>
            <a:fillRect/>
          </a:stretch>
        </p:blipFill>
        <p:spPr bwMode="auto">
          <a:xfrm>
            <a:off x="3429000" y="1447800"/>
            <a:ext cx="2750439" cy="1828800"/>
          </a:xfrm>
          <a:prstGeom prst="rect">
            <a:avLst/>
          </a:prstGeom>
          <a:noFill/>
        </p:spPr>
      </p:pic>
      <p:sp>
        <p:nvSpPr>
          <p:cNvPr id="9" name="Content Placeholder 2"/>
          <p:cNvSpPr txBox="1">
            <a:spLocks/>
          </p:cNvSpPr>
          <p:nvPr/>
        </p:nvSpPr>
        <p:spPr>
          <a:xfrm>
            <a:off x="555171" y="5141627"/>
            <a:ext cx="8218716" cy="144423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Policy Change + Leadership Development + Personal and Collective Transformation</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458686"/>
            <a:ext cx="7886700" cy="4718277"/>
          </a:xfrm>
        </p:spPr>
        <p:txBody>
          <a:bodyPr>
            <a:normAutofit lnSpcReduction="10000"/>
          </a:bodyPr>
          <a:lstStyle/>
          <a:p>
            <a:r>
              <a:rPr lang="en-US" dirty="0" smtClean="0"/>
              <a:t>“In 2020, Central Santa Ana will be a healthy, safe and vital community where diversity is a strength and residents of all ages work together and in partnership with multiple sectors to create opportunities for optimal physical, mental, economic and social well-being across geographic boundaries.”</a:t>
            </a:r>
          </a:p>
          <a:p>
            <a:endParaRPr lang="en-US" dirty="0" smtClean="0"/>
          </a:p>
          <a:p>
            <a:r>
              <a:rPr lang="en-US" dirty="0" smtClean="0"/>
              <a:t>Four principles values drive the SABHC community and its work: </a:t>
            </a:r>
          </a:p>
          <a:p>
            <a:pPr lvl="1"/>
            <a:r>
              <a:rPr lang="en-US" dirty="0" smtClean="0"/>
              <a:t>(1) Family is the heart of community and social change; </a:t>
            </a:r>
          </a:p>
          <a:p>
            <a:pPr lvl="1"/>
            <a:r>
              <a:rPr lang="en-US" dirty="0" smtClean="0"/>
              <a:t>(2) Trust and Respect are necessary to build relationships and work together day-today to reach our long term goals; </a:t>
            </a:r>
          </a:p>
          <a:p>
            <a:pPr lvl="1"/>
            <a:r>
              <a:rPr lang="en-US" dirty="0" smtClean="0"/>
              <a:t>(3) Mutual accountability, transparency and accountability across affinity groups (systems leaders, residents, organizations) are necessary to make the changes we want; </a:t>
            </a:r>
          </a:p>
          <a:p>
            <a:pPr lvl="1"/>
            <a:r>
              <a:rPr lang="en-US" dirty="0" smtClean="0"/>
              <a:t>(4) We embrace diversity; it is a strength and infused in all the work we do.</a:t>
            </a:r>
          </a:p>
          <a:p>
            <a:pPr>
              <a:buNone/>
            </a:pPr>
            <a:endParaRPr lang="en-US" dirty="0"/>
          </a:p>
        </p:txBody>
      </p:sp>
      <p:sp>
        <p:nvSpPr>
          <p:cNvPr id="3" name="Title 2"/>
          <p:cNvSpPr>
            <a:spLocks noGrp="1"/>
          </p:cNvSpPr>
          <p:nvPr>
            <p:ph type="title"/>
          </p:nvPr>
        </p:nvSpPr>
        <p:spPr/>
        <p:txBody>
          <a:bodyPr/>
          <a:lstStyle/>
          <a:p>
            <a:r>
              <a:rPr lang="en-US" dirty="0" smtClean="0"/>
              <a:t>Vision and Core Values</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cstate="print"/>
          <a:stretch>
            <a:fillRect/>
          </a:stretch>
        </p:blipFill>
        <p:spPr>
          <a:xfrm>
            <a:off x="4724400" y="533400"/>
            <a:ext cx="4419600" cy="5665411"/>
          </a:xfrm>
          <a:prstGeom prst="rect">
            <a:avLst/>
          </a:prstGeom>
        </p:spPr>
      </p:pic>
      <p:sp>
        <p:nvSpPr>
          <p:cNvPr id="2" name="Content Placeholder 1"/>
          <p:cNvSpPr>
            <a:spLocks noGrp="1"/>
          </p:cNvSpPr>
          <p:nvPr>
            <p:ph sz="half" idx="2"/>
          </p:nvPr>
        </p:nvSpPr>
        <p:spPr>
          <a:xfrm>
            <a:off x="504195" y="2259240"/>
            <a:ext cx="4400314" cy="4127705"/>
          </a:xfrm>
        </p:spPr>
        <p:txBody>
          <a:bodyPr/>
          <a:lstStyle/>
          <a:p>
            <a:pPr marL="514350" indent="-514350">
              <a:buFont typeface="+mj-lt"/>
              <a:buAutoNum type="arabicPeriod"/>
            </a:pPr>
            <a:r>
              <a:rPr lang="en-US" dirty="0" smtClean="0"/>
              <a:t>Community empowerment</a:t>
            </a:r>
          </a:p>
          <a:p>
            <a:pPr marL="514350" indent="-514350">
              <a:buFont typeface="+mj-lt"/>
              <a:buAutoNum type="arabicPeriod"/>
            </a:pPr>
            <a:r>
              <a:rPr lang="en-US" dirty="0" smtClean="0"/>
              <a:t>Integrated services and systems</a:t>
            </a:r>
          </a:p>
          <a:p>
            <a:pPr marL="514350" indent="-514350">
              <a:buFont typeface="+mj-lt"/>
              <a:buAutoNum type="arabicPeriod"/>
            </a:pPr>
            <a:r>
              <a:rPr lang="en-US" dirty="0" smtClean="0"/>
              <a:t>Health promoting land use and planning.</a:t>
            </a:r>
          </a:p>
          <a:p>
            <a:pPr marL="514350" indent="-514350">
              <a:buFont typeface="+mj-lt"/>
              <a:buAutoNum type="arabicPeriod"/>
            </a:pPr>
            <a:r>
              <a:rPr lang="en-US" dirty="0" smtClean="0"/>
              <a:t>Community safety</a:t>
            </a:r>
          </a:p>
          <a:p>
            <a:pPr marL="514350" indent="-514350">
              <a:buFont typeface="+mj-lt"/>
              <a:buAutoNum type="arabicPeriod"/>
            </a:pPr>
            <a:r>
              <a:rPr lang="en-US" dirty="0" smtClean="0"/>
              <a:t>Youth development</a:t>
            </a:r>
          </a:p>
          <a:p>
            <a:pPr marL="514350" indent="-514350">
              <a:buFont typeface="+mj-lt"/>
              <a:buAutoNum type="arabicPeriod"/>
            </a:pPr>
            <a:r>
              <a:rPr lang="en-US" dirty="0" smtClean="0"/>
              <a:t>Economic empowerment</a:t>
            </a:r>
          </a:p>
          <a:p>
            <a:pPr marL="514350" indent="-514350">
              <a:buFont typeface="+mj-lt"/>
              <a:buAutoNum type="arabicPeriod"/>
            </a:pPr>
            <a:r>
              <a:rPr lang="en-US" dirty="0" smtClean="0"/>
              <a:t>Immigration Reform</a:t>
            </a:r>
          </a:p>
          <a:p>
            <a:endParaRPr lang="en-US" dirty="0"/>
          </a:p>
        </p:txBody>
      </p:sp>
      <p:sp>
        <p:nvSpPr>
          <p:cNvPr id="5" name="Text Placeholder 4"/>
          <p:cNvSpPr>
            <a:spLocks noGrp="1"/>
          </p:cNvSpPr>
          <p:nvPr>
            <p:ph type="body" idx="1"/>
          </p:nvPr>
        </p:nvSpPr>
        <p:spPr>
          <a:xfrm>
            <a:off x="667480" y="1489075"/>
            <a:ext cx="3867150" cy="641350"/>
          </a:xfrm>
        </p:spPr>
        <p:txBody>
          <a:bodyPr>
            <a:normAutofit/>
          </a:bodyPr>
          <a:lstStyle/>
          <a:p>
            <a:r>
              <a:rPr lang="en-US" sz="2200" dirty="0" smtClean="0"/>
              <a:t>Overall Change Outcomes</a:t>
            </a:r>
            <a:endParaRPr lang="en-US" sz="2200" dirty="0"/>
          </a:p>
        </p:txBody>
      </p:sp>
      <p:sp>
        <p:nvSpPr>
          <p:cNvPr id="3" name="Title 2"/>
          <p:cNvSpPr>
            <a:spLocks noGrp="1"/>
          </p:cNvSpPr>
          <p:nvPr>
            <p:ph type="title"/>
          </p:nvPr>
        </p:nvSpPr>
        <p:spPr/>
        <p:txBody>
          <a:bodyPr/>
          <a:lstStyle/>
          <a:p>
            <a:r>
              <a:rPr lang="en-US" dirty="0" smtClean="0"/>
              <a:t>SABHC Objectives</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4620477" y="4621440"/>
            <a:ext cx="3868340" cy="2029731"/>
          </a:xfrm>
        </p:spPr>
        <p:txBody>
          <a:bodyPr/>
          <a:lstStyle/>
          <a:p>
            <a:pPr lvl="0">
              <a:defRPr/>
            </a:pPr>
            <a:r>
              <a:rPr lang="en-US" dirty="0" smtClean="0">
                <a:latin typeface="Arial" charset="0"/>
              </a:rPr>
              <a:t>Add more safe open space</a:t>
            </a:r>
          </a:p>
          <a:p>
            <a:pPr lvl="0">
              <a:defRPr/>
            </a:pPr>
            <a:r>
              <a:rPr lang="en-US" dirty="0" smtClean="0">
                <a:latin typeface="Arial" charset="0"/>
              </a:rPr>
              <a:t>Increase the availability of healthy food options in the community</a:t>
            </a:r>
          </a:p>
          <a:p>
            <a:pPr lvl="0">
              <a:defRPr/>
            </a:pPr>
            <a:r>
              <a:rPr lang="en-US" dirty="0" smtClean="0">
                <a:latin typeface="Arial" charset="0"/>
              </a:rPr>
              <a:t>Increase the stock of quality Affordable Housing </a:t>
            </a:r>
          </a:p>
          <a:p>
            <a:endParaRPr lang="en-US" dirty="0"/>
          </a:p>
        </p:txBody>
      </p:sp>
      <p:sp>
        <p:nvSpPr>
          <p:cNvPr id="3" name="Text Placeholder 2"/>
          <p:cNvSpPr>
            <a:spLocks noGrp="1"/>
          </p:cNvSpPr>
          <p:nvPr>
            <p:ph type="body" sz="quarter" idx="3"/>
          </p:nvPr>
        </p:nvSpPr>
        <p:spPr>
          <a:xfrm>
            <a:off x="4642248" y="1499961"/>
            <a:ext cx="3868340" cy="641350"/>
          </a:xfrm>
        </p:spPr>
        <p:txBody>
          <a:bodyPr/>
          <a:lstStyle/>
          <a:p>
            <a:r>
              <a:rPr lang="en-US" dirty="0" smtClean="0"/>
              <a:t>Integrated Systems and Services</a:t>
            </a:r>
            <a:endParaRPr lang="en-US" dirty="0"/>
          </a:p>
        </p:txBody>
      </p:sp>
      <p:sp>
        <p:nvSpPr>
          <p:cNvPr id="4" name="Content Placeholder 3"/>
          <p:cNvSpPr>
            <a:spLocks noGrp="1"/>
          </p:cNvSpPr>
          <p:nvPr>
            <p:ph sz="half" idx="2"/>
          </p:nvPr>
        </p:nvSpPr>
        <p:spPr>
          <a:xfrm>
            <a:off x="623887" y="2204812"/>
            <a:ext cx="3730399" cy="4272196"/>
          </a:xfrm>
        </p:spPr>
        <p:txBody>
          <a:bodyPr>
            <a:normAutofit/>
          </a:bodyPr>
          <a:lstStyle/>
          <a:p>
            <a:r>
              <a:rPr lang="en-US" b="1" dirty="0" smtClean="0"/>
              <a:t>Residents have knowledge of how and where decisions are made in Santa Ana</a:t>
            </a:r>
          </a:p>
          <a:p>
            <a:r>
              <a:rPr lang="en-US" b="1" dirty="0" smtClean="0"/>
              <a:t>Community development and reinvestment is accountable to community members</a:t>
            </a:r>
          </a:p>
          <a:p>
            <a:r>
              <a:rPr lang="en-US" b="1" dirty="0" smtClean="0"/>
              <a:t>Increase civic participation and involvement in decision making of all Santa Ana residents</a:t>
            </a:r>
          </a:p>
          <a:p>
            <a:r>
              <a:rPr lang="en-US" b="1" dirty="0" smtClean="0"/>
              <a:t>Create an independent structure</a:t>
            </a:r>
          </a:p>
          <a:p>
            <a:endParaRPr lang="en-US" dirty="0"/>
          </a:p>
        </p:txBody>
      </p:sp>
      <p:sp>
        <p:nvSpPr>
          <p:cNvPr id="5" name="Text Placeholder 4"/>
          <p:cNvSpPr>
            <a:spLocks noGrp="1"/>
          </p:cNvSpPr>
          <p:nvPr>
            <p:ph type="body" idx="1"/>
          </p:nvPr>
        </p:nvSpPr>
        <p:spPr>
          <a:xfrm>
            <a:off x="623888" y="1499961"/>
            <a:ext cx="3867150" cy="641350"/>
          </a:xfrm>
        </p:spPr>
        <p:txBody>
          <a:bodyPr/>
          <a:lstStyle/>
          <a:p>
            <a:r>
              <a:rPr lang="en-US" dirty="0" smtClean="0"/>
              <a:t>Community Empowerment</a:t>
            </a:r>
            <a:endParaRPr lang="en-US" dirty="0"/>
          </a:p>
        </p:txBody>
      </p:sp>
      <p:sp>
        <p:nvSpPr>
          <p:cNvPr id="6" name="Title 5"/>
          <p:cNvSpPr>
            <a:spLocks noGrp="1"/>
          </p:cNvSpPr>
          <p:nvPr>
            <p:ph type="title"/>
          </p:nvPr>
        </p:nvSpPr>
        <p:spPr/>
        <p:txBody>
          <a:bodyPr/>
          <a:lstStyle/>
          <a:p>
            <a:r>
              <a:rPr lang="en-US" dirty="0" smtClean="0"/>
              <a:t>SABHC Objectives</a:t>
            </a:r>
            <a:endParaRPr lang="en-US" dirty="0"/>
          </a:p>
        </p:txBody>
      </p:sp>
      <p:sp>
        <p:nvSpPr>
          <p:cNvPr id="7" name="Text Placeholder 4"/>
          <p:cNvSpPr txBox="1">
            <a:spLocks/>
          </p:cNvSpPr>
          <p:nvPr/>
        </p:nvSpPr>
        <p:spPr>
          <a:xfrm>
            <a:off x="4586289" y="3883969"/>
            <a:ext cx="3867150" cy="641350"/>
          </a:xfrm>
          <a:prstGeom prst="rect">
            <a:avLst/>
          </a:prstGeom>
        </p:spPr>
        <p:txBody>
          <a:bodyPr vert="horz" lIns="91440" tIns="45720" rIns="91440" bIns="45720" rtlCol="0" anchor="b">
            <a:normAutofit/>
          </a:bodyPr>
          <a:lstStyle/>
          <a:p>
            <a:pPr marL="0" marR="0" lvl="0" indent="0" algn="l" defTabSz="685800" rtl="0" eaLnBrk="1" fontAlgn="auto" latinLnBrk="0" hangingPunct="1">
              <a:lnSpc>
                <a:spcPct val="90000"/>
              </a:lnSpc>
              <a:spcBef>
                <a:spcPct val="30000"/>
              </a:spcBef>
              <a:spcAft>
                <a:spcPts val="0"/>
              </a:spcAft>
              <a:buClr>
                <a:schemeClr val="accent2"/>
              </a:buClr>
              <a:buSzTx/>
              <a:buFont typeface="Wingdings" panose="05000000000000000000" pitchFamily="2" charset="2"/>
              <a:buNone/>
              <a:tabLst/>
              <a:defRPr/>
            </a:pPr>
            <a:r>
              <a:rPr lang="en-US" b="1" dirty="0" smtClean="0"/>
              <a:t>Health Promoting Land Use</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8" name="Content Placeholder 3"/>
          <p:cNvSpPr txBox="1">
            <a:spLocks/>
          </p:cNvSpPr>
          <p:nvPr/>
        </p:nvSpPr>
        <p:spPr>
          <a:xfrm>
            <a:off x="700088" y="4305753"/>
            <a:ext cx="3867150" cy="2051503"/>
          </a:xfrm>
          <a:prstGeom prst="rect">
            <a:avLst/>
          </a:prstGeom>
        </p:spPr>
        <p:txBody>
          <a:bodyPr vert="horz" lIns="91440" tIns="45720" rIns="91440" bIns="45720" rtlCol="0">
            <a:normAutofit/>
          </a:bodyPr>
          <a:lstStyle/>
          <a:p>
            <a:pPr marL="173736" indent="-173736">
              <a:lnSpc>
                <a:spcPct val="90000"/>
              </a:lnSpc>
              <a:spcBef>
                <a:spcPts val="648"/>
              </a:spcBef>
            </a:pPr>
            <a:endParaRPr lang="en-US" dirty="0" smtClean="0"/>
          </a:p>
          <a:p>
            <a:endParaRPr lang="en-US" dirty="0" smtClean="0"/>
          </a:p>
          <a:p>
            <a:pPr marL="171450" marR="0" lvl="0" indent="-171450" algn="l" defTabSz="685800" rtl="0" eaLnBrk="1" fontAlgn="auto" latinLnBrk="0" hangingPunct="1">
              <a:lnSpc>
                <a:spcPct val="90000"/>
              </a:lnSpc>
              <a:spcBef>
                <a:spcPct val="30000"/>
              </a:spcBef>
              <a:spcAft>
                <a:spcPts val="0"/>
              </a:spcAft>
              <a:buClr>
                <a:schemeClr val="accent2"/>
              </a:buClr>
              <a:buSzTx/>
              <a:buFont typeface="Wingdings" panose="05000000000000000000" pitchFamily="2" charset="2"/>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Content Placeholder 1"/>
          <p:cNvSpPr txBox="1">
            <a:spLocks/>
          </p:cNvSpPr>
          <p:nvPr/>
        </p:nvSpPr>
        <p:spPr>
          <a:xfrm>
            <a:off x="4794648" y="2041518"/>
            <a:ext cx="3868340" cy="2029731"/>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ct val="30000"/>
              </a:spcBef>
              <a:spcAft>
                <a:spcPts val="0"/>
              </a:spcAft>
              <a:buClr>
                <a:schemeClr val="accent2"/>
              </a:buClr>
              <a:buSzTx/>
              <a:buFont typeface="Wingdings" panose="05000000000000000000" pitchFamily="2" charset="2"/>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Rectangle 9"/>
          <p:cNvSpPr/>
          <p:nvPr/>
        </p:nvSpPr>
        <p:spPr>
          <a:xfrm>
            <a:off x="4669971" y="2177152"/>
            <a:ext cx="3864428" cy="1920526"/>
          </a:xfrm>
          <a:prstGeom prst="rect">
            <a:avLst/>
          </a:prstGeom>
        </p:spPr>
        <p:txBody>
          <a:bodyPr wrap="square">
            <a:spAutoFit/>
          </a:bodyPr>
          <a:lstStyle/>
          <a:p>
            <a:pPr marL="171450" lvl="0" indent="-171450" defTabSz="685800">
              <a:lnSpc>
                <a:spcPct val="90000"/>
              </a:lnSpc>
              <a:spcBef>
                <a:spcPct val="30000"/>
              </a:spcBef>
              <a:buClr>
                <a:srgbClr val="ED7D31"/>
              </a:buClr>
              <a:buFont typeface="Wingdings" panose="05000000000000000000" pitchFamily="2" charset="2"/>
              <a:buChar char="§"/>
            </a:pPr>
            <a:r>
              <a:rPr lang="en-US" dirty="0" smtClean="0">
                <a:solidFill>
                  <a:prstClr val="black"/>
                </a:solidFill>
              </a:rPr>
              <a:t>Increase access to culturally competent healthcare that includes physical and mental health</a:t>
            </a:r>
          </a:p>
          <a:p>
            <a:pPr marL="171450" lvl="0" indent="-171450" defTabSz="685800">
              <a:lnSpc>
                <a:spcPct val="90000"/>
              </a:lnSpc>
              <a:spcBef>
                <a:spcPct val="30000"/>
              </a:spcBef>
              <a:buClr>
                <a:srgbClr val="ED7D31"/>
              </a:buClr>
              <a:buFont typeface="Wingdings" panose="05000000000000000000" pitchFamily="2" charset="2"/>
              <a:buChar char="§"/>
            </a:pPr>
            <a:r>
              <a:rPr lang="en-US" dirty="0" smtClean="0">
                <a:solidFill>
                  <a:prstClr val="black"/>
                </a:solidFill>
              </a:rPr>
              <a:t>Integrate existing and new physical and mental health programs</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p:txBody>
          <a:bodyPr/>
          <a:lstStyle/>
          <a:p>
            <a:r>
              <a:rPr lang="en-US" dirty="0" smtClean="0"/>
              <a:t>Improve students’ academic achievement</a:t>
            </a:r>
          </a:p>
          <a:p>
            <a:r>
              <a:rPr lang="en-US" dirty="0" smtClean="0"/>
              <a:t>Support all students graduating from high school on time</a:t>
            </a:r>
          </a:p>
          <a:p>
            <a:r>
              <a:rPr lang="en-US" dirty="0" smtClean="0"/>
              <a:t>Ensure that all  students have improved opportunities to develop a career or pursue college-education</a:t>
            </a:r>
          </a:p>
          <a:p>
            <a:endParaRPr lang="en-US" dirty="0"/>
          </a:p>
        </p:txBody>
      </p:sp>
      <p:sp>
        <p:nvSpPr>
          <p:cNvPr id="3" name="Text Placeholder 2"/>
          <p:cNvSpPr>
            <a:spLocks noGrp="1"/>
          </p:cNvSpPr>
          <p:nvPr>
            <p:ph type="body" sz="quarter" idx="3"/>
          </p:nvPr>
        </p:nvSpPr>
        <p:spPr/>
        <p:txBody>
          <a:bodyPr/>
          <a:lstStyle/>
          <a:p>
            <a:r>
              <a:rPr lang="en-US" dirty="0" smtClean="0"/>
              <a:t>Healthy Youth Development</a:t>
            </a:r>
          </a:p>
        </p:txBody>
      </p:sp>
      <p:sp>
        <p:nvSpPr>
          <p:cNvPr id="4" name="Content Placeholder 3"/>
          <p:cNvSpPr>
            <a:spLocks noGrp="1"/>
          </p:cNvSpPr>
          <p:nvPr>
            <p:ph sz="half" idx="2"/>
          </p:nvPr>
        </p:nvSpPr>
        <p:spPr/>
        <p:txBody>
          <a:bodyPr/>
          <a:lstStyle/>
          <a:p>
            <a:pPr marL="173736" indent="-173736">
              <a:spcBef>
                <a:spcPts val="648"/>
              </a:spcBef>
              <a:buSzPts val="1800"/>
              <a:buFont typeface="Wingdings"/>
              <a:buChar char="§"/>
            </a:pPr>
            <a:r>
              <a:rPr lang="en-US" dirty="0" smtClean="0"/>
              <a:t>Reduce the activity and violence related to gangs and drugs	</a:t>
            </a:r>
          </a:p>
          <a:p>
            <a:pPr marL="173736" indent="-173736">
              <a:spcBef>
                <a:spcPts val="648"/>
              </a:spcBef>
              <a:buSzPts val="1800"/>
              <a:buFont typeface="Wingdings"/>
              <a:buChar char="§"/>
            </a:pPr>
            <a:r>
              <a:rPr lang="en-US" dirty="0" smtClean="0"/>
              <a:t>Improve the relationship between the community and police department</a:t>
            </a:r>
          </a:p>
          <a:p>
            <a:r>
              <a:rPr lang="en-US" dirty="0" smtClean="0"/>
              <a:t>Reduce violence in Santa Ana homes</a:t>
            </a:r>
          </a:p>
          <a:p>
            <a:r>
              <a:rPr lang="en-US" dirty="0" smtClean="0"/>
              <a:t>Undocumented community members are protected from ICE</a:t>
            </a:r>
          </a:p>
          <a:p>
            <a:endParaRPr lang="en-US" dirty="0"/>
          </a:p>
        </p:txBody>
      </p:sp>
      <p:sp>
        <p:nvSpPr>
          <p:cNvPr id="5" name="Text Placeholder 4"/>
          <p:cNvSpPr>
            <a:spLocks noGrp="1"/>
          </p:cNvSpPr>
          <p:nvPr>
            <p:ph type="body" idx="1"/>
          </p:nvPr>
        </p:nvSpPr>
        <p:spPr/>
        <p:txBody>
          <a:bodyPr/>
          <a:lstStyle/>
          <a:p>
            <a:r>
              <a:rPr lang="en-US" dirty="0" smtClean="0"/>
              <a:t>Community Safety</a:t>
            </a:r>
            <a:endParaRPr lang="en-US" dirty="0"/>
          </a:p>
        </p:txBody>
      </p:sp>
      <p:sp>
        <p:nvSpPr>
          <p:cNvPr id="6" name="Title 5"/>
          <p:cNvSpPr>
            <a:spLocks noGrp="1"/>
          </p:cNvSpPr>
          <p:nvPr>
            <p:ph type="title"/>
          </p:nvPr>
        </p:nvSpPr>
        <p:spPr/>
        <p:txBody>
          <a:bodyPr/>
          <a:lstStyle/>
          <a:p>
            <a:r>
              <a:rPr lang="en-US" dirty="0" smtClean="0"/>
              <a:t>SABHC Objectives</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sz="quarter" idx="4"/>
          </p:nvPr>
        </p:nvSpPr>
        <p:spPr/>
        <p:txBody>
          <a:bodyPr/>
          <a:lstStyle/>
          <a:p>
            <a:r>
              <a:rPr lang="en-US" dirty="0" smtClean="0">
                <a:latin typeface="Arial" charset="0"/>
                <a:cs typeface="Arial" charset="0"/>
                <a:sym typeface="Arial" charset="0"/>
              </a:rPr>
              <a:t>Residents have knowledge of the rights and protections</a:t>
            </a:r>
          </a:p>
          <a:p>
            <a:r>
              <a:rPr lang="en-US" dirty="0" smtClean="0">
                <a:latin typeface="Arial" charset="0"/>
                <a:cs typeface="Arial" charset="0"/>
                <a:sym typeface="Arial" charset="0"/>
              </a:rPr>
              <a:t>The institution of “sanctuary” policies that eliminate or limit cooperation between the city (especially police) in Santa Ana and Immigration and Customs Enforcement</a:t>
            </a:r>
          </a:p>
          <a:p>
            <a:r>
              <a:rPr lang="en-US" dirty="0" smtClean="0">
                <a:latin typeface="Arial" charset="0"/>
                <a:cs typeface="Arial" charset="0"/>
                <a:sym typeface="Arial" charset="0"/>
              </a:rPr>
              <a:t>Organized and consistent advocacy for immigration reform</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dirty="0" smtClean="0">
                <a:latin typeface="Arial" charset="0"/>
                <a:cs typeface="Arial" charset="0"/>
                <a:sym typeface="Arial" charset="0"/>
              </a:rPr>
              <a:t>All Santa Ana students have improved opportunities to practice a career or pursue college</a:t>
            </a:r>
            <a:r>
              <a:rPr lang="en-US" dirty="0" smtClean="0">
                <a:latin typeface="Arial" charset="0"/>
                <a:ea typeface="Lucida Grande" charset="0"/>
                <a:cs typeface="Lucida Grande" charset="0"/>
                <a:sym typeface="Arial" charset="0"/>
              </a:rPr>
              <a:t>‐</a:t>
            </a:r>
            <a:r>
              <a:rPr lang="en-US" dirty="0" smtClean="0">
                <a:latin typeface="Arial" charset="0"/>
                <a:cs typeface="Arial" charset="0"/>
                <a:sym typeface="Arial" charset="0"/>
              </a:rPr>
              <a:t>education</a:t>
            </a:r>
          </a:p>
          <a:p>
            <a:endParaRPr lang="en-US" dirty="0"/>
          </a:p>
        </p:txBody>
      </p:sp>
      <p:sp>
        <p:nvSpPr>
          <p:cNvPr id="16" name="Text Placeholder 15"/>
          <p:cNvSpPr>
            <a:spLocks noGrp="1"/>
          </p:cNvSpPr>
          <p:nvPr>
            <p:ph type="body" sz="quarter" idx="3"/>
          </p:nvPr>
        </p:nvSpPr>
        <p:spPr/>
        <p:txBody>
          <a:bodyPr>
            <a:normAutofit/>
          </a:bodyPr>
          <a:lstStyle/>
          <a:p>
            <a:r>
              <a:rPr lang="en-US" dirty="0" smtClean="0"/>
              <a:t>Immigration Reform</a:t>
            </a:r>
          </a:p>
        </p:txBody>
      </p:sp>
      <p:sp>
        <p:nvSpPr>
          <p:cNvPr id="11" name="Content Placeholder 10"/>
          <p:cNvSpPr>
            <a:spLocks noGrp="1"/>
          </p:cNvSpPr>
          <p:nvPr>
            <p:ph sz="half" idx="2"/>
          </p:nvPr>
        </p:nvSpPr>
        <p:spPr/>
        <p:txBody>
          <a:bodyPr/>
          <a:lstStyle/>
          <a:p>
            <a:r>
              <a:rPr lang="en-US" dirty="0" smtClean="0">
                <a:latin typeface="Arial" pitchFamily="-110" charset="0"/>
                <a:ea typeface="ＭＳ Ｐゴシック" pitchFamily="-110" charset="-128"/>
                <a:cs typeface="ＭＳ Ｐゴシック" pitchFamily="-110" charset="-128"/>
              </a:rPr>
              <a:t>Lower income residents have access to quality, affordable </a:t>
            </a:r>
            <a:r>
              <a:rPr lang="en-US" b="1" dirty="0" smtClean="0">
                <a:latin typeface="Arial" pitchFamily="-110" charset="0"/>
                <a:ea typeface="ＭＳ Ｐゴシック" pitchFamily="-110" charset="-128"/>
                <a:cs typeface="ＭＳ Ｐゴシック" pitchFamily="-110" charset="-128"/>
              </a:rPr>
              <a:t>housing</a:t>
            </a:r>
          </a:p>
          <a:p>
            <a:r>
              <a:rPr lang="en-US" dirty="0" smtClean="0">
                <a:latin typeface="Arial" charset="0"/>
                <a:ea typeface="ＭＳ Ｐゴシック" pitchFamily="-110" charset="-128"/>
              </a:rPr>
              <a:t>Residents have access to good </a:t>
            </a:r>
            <a:r>
              <a:rPr lang="en-US" b="1" dirty="0" smtClean="0">
                <a:latin typeface="Arial" charset="0"/>
                <a:ea typeface="ＭＳ Ｐゴシック" pitchFamily="-110" charset="-128"/>
              </a:rPr>
              <a:t>jobs </a:t>
            </a:r>
            <a:r>
              <a:rPr lang="en-US" dirty="0" smtClean="0">
                <a:latin typeface="Arial" charset="0"/>
                <a:ea typeface="ＭＳ Ｐゴシック" pitchFamily="-110" charset="-128"/>
              </a:rPr>
              <a:t>with </a:t>
            </a:r>
            <a:r>
              <a:rPr lang="en-US" b="1" dirty="0" smtClean="0">
                <a:latin typeface="Arial" charset="0"/>
                <a:ea typeface="ＭＳ Ｐゴシック" pitchFamily="-110" charset="-128"/>
              </a:rPr>
              <a:t>benefits</a:t>
            </a:r>
          </a:p>
          <a:p>
            <a:r>
              <a:rPr lang="en-US" dirty="0" smtClean="0">
                <a:latin typeface="Arial" charset="0"/>
                <a:ea typeface="ＭＳ Ｐゴシック" pitchFamily="-110" charset="-128"/>
              </a:rPr>
              <a:t>Residents have access to a full range of </a:t>
            </a:r>
            <a:r>
              <a:rPr lang="en-US" b="1" dirty="0" smtClean="0">
                <a:latin typeface="Arial" charset="0"/>
                <a:ea typeface="ＭＳ Ｐゴシック" pitchFamily="-110" charset="-128"/>
              </a:rPr>
              <a:t>financial services </a:t>
            </a:r>
            <a:r>
              <a:rPr lang="en-US" dirty="0" smtClean="0">
                <a:latin typeface="Arial" charset="0"/>
                <a:ea typeface="ＭＳ Ｐゴシック" pitchFamily="-110" charset="-128"/>
              </a:rPr>
              <a:t>and are financially literate</a:t>
            </a:r>
            <a:endParaRPr lang="en-US" dirty="0" smtClean="0"/>
          </a:p>
          <a:p>
            <a:endParaRPr lang="en-US" dirty="0"/>
          </a:p>
        </p:txBody>
      </p:sp>
      <p:sp>
        <p:nvSpPr>
          <p:cNvPr id="13" name="Text Placeholder 12"/>
          <p:cNvSpPr>
            <a:spLocks noGrp="1"/>
          </p:cNvSpPr>
          <p:nvPr>
            <p:ph type="body" idx="1"/>
          </p:nvPr>
        </p:nvSpPr>
        <p:spPr/>
        <p:txBody>
          <a:bodyPr/>
          <a:lstStyle/>
          <a:p>
            <a:r>
              <a:rPr lang="en-US" dirty="0" smtClean="0"/>
              <a:t>Economic Empowerment</a:t>
            </a:r>
            <a:endParaRPr lang="en-US" dirty="0"/>
          </a:p>
        </p:txBody>
      </p:sp>
      <p:sp>
        <p:nvSpPr>
          <p:cNvPr id="12" name="Title 11"/>
          <p:cNvSpPr>
            <a:spLocks noGrp="1"/>
          </p:cNvSpPr>
          <p:nvPr>
            <p:ph type="title"/>
          </p:nvPr>
        </p:nvSpPr>
        <p:spPr/>
        <p:txBody>
          <a:bodyPr/>
          <a:lstStyle/>
          <a:p>
            <a:r>
              <a:rPr lang="en-US" dirty="0" smtClean="0"/>
              <a:t>SABHC Objectives</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a:xfrm>
            <a:off x="4642248" y="925286"/>
            <a:ext cx="3868340" cy="5246916"/>
          </a:xfrm>
        </p:spPr>
        <p:txBody>
          <a:bodyPr>
            <a:normAutofit fontScale="62500" lnSpcReduction="20000"/>
          </a:bodyPr>
          <a:lstStyle/>
          <a:p>
            <a:r>
              <a:rPr lang="en-US" dirty="0" smtClean="0"/>
              <a:t>Isabel Becerra, Org</a:t>
            </a:r>
          </a:p>
          <a:p>
            <a:r>
              <a:rPr lang="en-US" dirty="0" smtClean="0"/>
              <a:t>Gloria Alvarado, Org</a:t>
            </a:r>
          </a:p>
          <a:p>
            <a:r>
              <a:rPr lang="en-US" dirty="0" smtClean="0"/>
              <a:t>Cesar Covarrubias, Org</a:t>
            </a:r>
          </a:p>
          <a:p>
            <a:r>
              <a:rPr lang="en-US" dirty="0" smtClean="0"/>
              <a:t>Adriana Moreno, Org</a:t>
            </a:r>
          </a:p>
          <a:p>
            <a:r>
              <a:rPr lang="en-US" dirty="0" smtClean="0"/>
              <a:t>Sophia </a:t>
            </a:r>
            <a:r>
              <a:rPr lang="en-US" dirty="0" err="1" smtClean="0"/>
              <a:t>Chhoen</a:t>
            </a:r>
            <a:r>
              <a:rPr lang="en-US" dirty="0" smtClean="0"/>
              <a:t>, Org</a:t>
            </a:r>
          </a:p>
          <a:p>
            <a:r>
              <a:rPr lang="en-US" i="1" dirty="0" smtClean="0"/>
              <a:t>Barbara Kidder Garcia, Org Alt</a:t>
            </a:r>
          </a:p>
          <a:p>
            <a:r>
              <a:rPr lang="en-US" i="1" dirty="0" err="1" smtClean="0"/>
              <a:t>Bao</a:t>
            </a:r>
            <a:r>
              <a:rPr lang="en-US" i="1" dirty="0" smtClean="0"/>
              <a:t> Nguyen, Org Alt</a:t>
            </a:r>
          </a:p>
          <a:p>
            <a:r>
              <a:rPr lang="en-US" i="1" dirty="0" smtClean="0"/>
              <a:t>Laura Kanter, Org Alt</a:t>
            </a:r>
          </a:p>
          <a:p>
            <a:r>
              <a:rPr lang="en-US" i="1" dirty="0" smtClean="0"/>
              <a:t>America </a:t>
            </a:r>
            <a:r>
              <a:rPr lang="en-US" i="1" dirty="0" err="1" smtClean="0"/>
              <a:t>Bracho</a:t>
            </a:r>
            <a:r>
              <a:rPr lang="en-US" i="1" dirty="0" smtClean="0"/>
              <a:t>, Org Alt</a:t>
            </a:r>
          </a:p>
          <a:p>
            <a:r>
              <a:rPr lang="en-US" i="1" dirty="0" smtClean="0"/>
              <a:t>Yenni Diaz, Org Alt</a:t>
            </a:r>
          </a:p>
          <a:p>
            <a:r>
              <a:rPr lang="en-US" i="1" dirty="0" smtClean="0"/>
              <a:t>Silvia Acevedo, Adult</a:t>
            </a:r>
          </a:p>
          <a:p>
            <a:r>
              <a:rPr lang="en-US" i="1" dirty="0" smtClean="0"/>
              <a:t>Adolfo Sierra, Adult</a:t>
            </a:r>
          </a:p>
          <a:p>
            <a:r>
              <a:rPr lang="en-US" i="1" dirty="0" smtClean="0"/>
              <a:t>Araceli Robles, Adult</a:t>
            </a:r>
          </a:p>
          <a:p>
            <a:r>
              <a:rPr lang="en-US" i="1" dirty="0" smtClean="0"/>
              <a:t>Abel Ruiz, Adult</a:t>
            </a:r>
          </a:p>
          <a:p>
            <a:r>
              <a:rPr lang="en-US" i="1" dirty="0" smtClean="0"/>
              <a:t>Ly </a:t>
            </a:r>
            <a:r>
              <a:rPr lang="en-US" i="1" dirty="0" err="1" smtClean="0"/>
              <a:t>Heang</a:t>
            </a:r>
            <a:r>
              <a:rPr lang="en-US" i="1" dirty="0" smtClean="0"/>
              <a:t> </a:t>
            </a:r>
            <a:r>
              <a:rPr lang="en-US" i="1" dirty="0" err="1" smtClean="0"/>
              <a:t>Trang</a:t>
            </a:r>
            <a:r>
              <a:rPr lang="en-US" i="1" dirty="0" smtClean="0"/>
              <a:t>, Adult</a:t>
            </a:r>
          </a:p>
          <a:p>
            <a:r>
              <a:rPr lang="en-US" i="1" dirty="0" smtClean="0"/>
              <a:t>Ana Lidia </a:t>
            </a:r>
            <a:r>
              <a:rPr lang="en-US" i="1" dirty="0" err="1" smtClean="0"/>
              <a:t>Tutila</a:t>
            </a:r>
            <a:r>
              <a:rPr lang="en-US" i="1" dirty="0" smtClean="0"/>
              <a:t>, Adult Alt</a:t>
            </a:r>
          </a:p>
          <a:p>
            <a:r>
              <a:rPr lang="en-US" i="1" dirty="0" smtClean="0"/>
              <a:t>Adriana Sanchez, Adult Alt</a:t>
            </a:r>
          </a:p>
          <a:p>
            <a:r>
              <a:rPr lang="en-US" i="1" dirty="0" smtClean="0"/>
              <a:t>Ramona Alvarez, Adult Alt</a:t>
            </a:r>
          </a:p>
          <a:p>
            <a:r>
              <a:rPr lang="en-US" i="1" dirty="0" err="1" smtClean="0"/>
              <a:t>Tixoc</a:t>
            </a:r>
            <a:r>
              <a:rPr lang="en-US" i="1" dirty="0" smtClean="0"/>
              <a:t> Ventura, Adult Alt</a:t>
            </a:r>
          </a:p>
          <a:p>
            <a:r>
              <a:rPr lang="en-US" i="1" dirty="0" err="1" smtClean="0"/>
              <a:t>Zulyema</a:t>
            </a:r>
            <a:r>
              <a:rPr lang="en-US" i="1" dirty="0" smtClean="0"/>
              <a:t> Valera, Youth</a:t>
            </a:r>
          </a:p>
          <a:p>
            <a:r>
              <a:rPr lang="en-US" i="1" dirty="0" smtClean="0"/>
              <a:t>Miriam Lopez, Youth</a:t>
            </a:r>
          </a:p>
          <a:p>
            <a:r>
              <a:rPr lang="en-US" i="1" dirty="0" smtClean="0"/>
              <a:t>Ignacio Rios, Youth</a:t>
            </a:r>
          </a:p>
          <a:p>
            <a:r>
              <a:rPr lang="en-US" i="1" dirty="0" smtClean="0"/>
              <a:t>Lily Tang, Youth</a:t>
            </a:r>
          </a:p>
          <a:p>
            <a:r>
              <a:rPr lang="en-US" i="1" dirty="0" smtClean="0"/>
              <a:t>Carlos Perea, Youth</a:t>
            </a:r>
          </a:p>
          <a:p>
            <a:r>
              <a:rPr lang="en-US" i="1" dirty="0" err="1" smtClean="0"/>
              <a:t>Sandibel</a:t>
            </a:r>
            <a:r>
              <a:rPr lang="en-US" i="1" dirty="0" smtClean="0"/>
              <a:t> Ramirez, Youth Alt</a:t>
            </a:r>
          </a:p>
          <a:p>
            <a:r>
              <a:rPr lang="en-US" i="1" dirty="0" smtClean="0"/>
              <a:t>Ramon Campos, Youth Alt</a:t>
            </a:r>
          </a:p>
          <a:p>
            <a:r>
              <a:rPr lang="en-US" i="1" dirty="0" smtClean="0"/>
              <a:t>Victoria Perez, Youth Alt</a:t>
            </a:r>
          </a:p>
          <a:p>
            <a:r>
              <a:rPr lang="en-US" i="1" dirty="0" smtClean="0"/>
              <a:t>Hilda Ortiz, Youth Alt</a:t>
            </a:r>
          </a:p>
          <a:p>
            <a:r>
              <a:rPr lang="en-US" i="1" dirty="0" smtClean="0"/>
              <a:t>Dulce Saavedra Youth Alt</a:t>
            </a:r>
          </a:p>
        </p:txBody>
      </p:sp>
      <p:sp>
        <p:nvSpPr>
          <p:cNvPr id="3" name="Text Placeholder 2"/>
          <p:cNvSpPr>
            <a:spLocks noGrp="1"/>
          </p:cNvSpPr>
          <p:nvPr>
            <p:ph type="body" sz="quarter" idx="3"/>
          </p:nvPr>
        </p:nvSpPr>
        <p:spPr>
          <a:xfrm>
            <a:off x="4609591" y="237217"/>
            <a:ext cx="3868340" cy="641350"/>
          </a:xfrm>
        </p:spPr>
        <p:txBody>
          <a:bodyPr/>
          <a:lstStyle/>
          <a:p>
            <a:r>
              <a:rPr lang="en-US" dirty="0" smtClean="0"/>
              <a:t>Steering Committee Members</a:t>
            </a:r>
            <a:endParaRPr lang="en-US" dirty="0"/>
          </a:p>
        </p:txBody>
      </p:sp>
      <p:sp>
        <p:nvSpPr>
          <p:cNvPr id="4" name="Content Placeholder 3"/>
          <p:cNvSpPr>
            <a:spLocks noGrp="1"/>
          </p:cNvSpPr>
          <p:nvPr>
            <p:ph sz="half" idx="2"/>
          </p:nvPr>
        </p:nvSpPr>
        <p:spPr>
          <a:xfrm>
            <a:off x="623888" y="1763486"/>
            <a:ext cx="3867150" cy="4408715"/>
          </a:xfrm>
        </p:spPr>
        <p:txBody>
          <a:bodyPr>
            <a:normAutofit fontScale="85000" lnSpcReduction="20000"/>
          </a:bodyPr>
          <a:lstStyle/>
          <a:p>
            <a:r>
              <a:rPr lang="en-US" dirty="0" smtClean="0"/>
              <a:t>CHIOC</a:t>
            </a:r>
          </a:p>
          <a:p>
            <a:r>
              <a:rPr lang="en-US" dirty="0" smtClean="0"/>
              <a:t>LHA</a:t>
            </a:r>
          </a:p>
          <a:p>
            <a:r>
              <a:rPr lang="en-US" dirty="0" smtClean="0"/>
              <a:t>OCLF</a:t>
            </a:r>
          </a:p>
          <a:p>
            <a:r>
              <a:rPr lang="en-US" dirty="0" err="1" smtClean="0"/>
              <a:t>KidWorks</a:t>
            </a:r>
            <a:endParaRPr lang="en-US" dirty="0" smtClean="0"/>
          </a:p>
          <a:p>
            <a:r>
              <a:rPr lang="en-US" dirty="0" smtClean="0"/>
              <a:t>El Centro</a:t>
            </a:r>
          </a:p>
          <a:p>
            <a:r>
              <a:rPr lang="en-US" dirty="0" smtClean="0"/>
              <a:t>Kennedy Commission</a:t>
            </a:r>
          </a:p>
          <a:p>
            <a:r>
              <a:rPr lang="en-US" dirty="0" smtClean="0"/>
              <a:t>PLC</a:t>
            </a:r>
          </a:p>
          <a:p>
            <a:r>
              <a:rPr lang="en-US" dirty="0" smtClean="0"/>
              <a:t>OCCORD</a:t>
            </a:r>
          </a:p>
          <a:p>
            <a:r>
              <a:rPr lang="en-US" dirty="0" smtClean="0"/>
              <a:t>Madison Park</a:t>
            </a:r>
          </a:p>
          <a:p>
            <a:r>
              <a:rPr lang="en-US" dirty="0" smtClean="0"/>
              <a:t>The Center OC</a:t>
            </a:r>
          </a:p>
          <a:p>
            <a:r>
              <a:rPr lang="en-US" dirty="0" smtClean="0"/>
              <a:t>ACLU</a:t>
            </a:r>
          </a:p>
          <a:p>
            <a:r>
              <a:rPr lang="en-US" dirty="0" smtClean="0"/>
              <a:t>The Coalition of Community Clinics</a:t>
            </a:r>
          </a:p>
          <a:p>
            <a:r>
              <a:rPr lang="en-US" dirty="0" smtClean="0"/>
              <a:t>OCCCO</a:t>
            </a:r>
          </a:p>
          <a:p>
            <a:r>
              <a:rPr lang="en-US" dirty="0" smtClean="0"/>
              <a:t>BMOC</a:t>
            </a:r>
          </a:p>
          <a:p>
            <a:r>
              <a:rPr lang="en-US" dirty="0" smtClean="0"/>
              <a:t>RAIZ</a:t>
            </a:r>
          </a:p>
          <a:p>
            <a:r>
              <a:rPr lang="en-US" dirty="0" smtClean="0"/>
              <a:t>CLUE</a:t>
            </a:r>
          </a:p>
          <a:p>
            <a:r>
              <a:rPr lang="en-US" dirty="0" smtClean="0"/>
              <a:t>The Cambodian Family</a:t>
            </a:r>
          </a:p>
          <a:p>
            <a:r>
              <a:rPr lang="en-US" dirty="0" smtClean="0"/>
              <a:t>Santa Ana College</a:t>
            </a:r>
          </a:p>
          <a:p>
            <a:r>
              <a:rPr lang="en-US" dirty="0" smtClean="0"/>
              <a:t>Voice of OC</a:t>
            </a:r>
          </a:p>
        </p:txBody>
      </p:sp>
      <p:sp>
        <p:nvSpPr>
          <p:cNvPr id="5" name="Text Placeholder 4"/>
          <p:cNvSpPr>
            <a:spLocks noGrp="1"/>
          </p:cNvSpPr>
          <p:nvPr>
            <p:ph type="body" idx="1"/>
          </p:nvPr>
        </p:nvSpPr>
        <p:spPr>
          <a:xfrm>
            <a:off x="602116" y="1010104"/>
            <a:ext cx="3867150" cy="641350"/>
          </a:xfrm>
        </p:spPr>
        <p:txBody>
          <a:bodyPr/>
          <a:lstStyle/>
          <a:p>
            <a:r>
              <a:rPr lang="en-US" dirty="0" smtClean="0"/>
              <a:t>Grantee Organizations</a:t>
            </a:r>
            <a:endParaRPr lang="en-US" dirty="0"/>
          </a:p>
        </p:txBody>
      </p:sp>
      <p:sp>
        <p:nvSpPr>
          <p:cNvPr id="6" name="Title 5"/>
          <p:cNvSpPr>
            <a:spLocks noGrp="1"/>
          </p:cNvSpPr>
          <p:nvPr>
            <p:ph type="title"/>
          </p:nvPr>
        </p:nvSpPr>
        <p:spPr>
          <a:xfrm>
            <a:off x="623888" y="274638"/>
            <a:ext cx="3588883" cy="1143000"/>
          </a:xfrm>
        </p:spPr>
        <p:txBody>
          <a:bodyPr/>
          <a:lstStyle/>
          <a:p>
            <a:r>
              <a:rPr lang="en-US" dirty="0" smtClean="0"/>
              <a:t>Participants</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516822" y="3658385"/>
            <a:ext cx="2268684" cy="2203668"/>
          </a:xfrm>
          <a:prstGeom prst="ellipse">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3" name="Title 196"/>
          <p:cNvSpPr txBox="1">
            <a:spLocks/>
          </p:cNvSpPr>
          <p:nvPr/>
        </p:nvSpPr>
        <p:spPr>
          <a:xfrm>
            <a:off x="511175" y="0"/>
            <a:ext cx="8229600" cy="5635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latin typeface="Franklin Gothic Book" pitchFamily="34" charset="0"/>
              </a:rPr>
              <a:t>SABHC Structure </a:t>
            </a:r>
            <a:endParaRPr lang="en-US" sz="4000" dirty="0">
              <a:latin typeface="Franklin Gothic Book" pitchFamily="34" charset="0"/>
            </a:endParaRPr>
          </a:p>
        </p:txBody>
      </p:sp>
      <p:pic>
        <p:nvPicPr>
          <p:cNvPr id="51" name="Picture 50" descr="C:\Users\FERSAN\Downloads\SABHC_Complete Organizational Chart_ENG (2).jpg"/>
          <p:cNvPicPr/>
          <p:nvPr/>
        </p:nvPicPr>
        <p:blipFill>
          <a:blip r:embed="rId3" cstate="print"/>
          <a:srcRect/>
          <a:stretch>
            <a:fillRect/>
          </a:stretch>
        </p:blipFill>
        <p:spPr bwMode="auto">
          <a:xfrm>
            <a:off x="287650" y="919572"/>
            <a:ext cx="8736429" cy="5481228"/>
          </a:xfrm>
          <a:prstGeom prst="rect">
            <a:avLst/>
          </a:prstGeom>
          <a:noFill/>
          <a:ln w="9525">
            <a:noFill/>
            <a:miter lim="800000"/>
            <a:headEnd/>
            <a:tailEnd/>
          </a:ln>
        </p:spPr>
      </p:pic>
    </p:spTree>
    <p:extLst>
      <p:ext uri="{BB962C8B-B14F-4D97-AF65-F5344CB8AC3E}">
        <p14:creationId xmlns:p14="http://schemas.microsoft.com/office/powerpoint/2010/main" xmlns="" val="311167576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PREVENTION/PREVENCION</a:t>
            </a:r>
            <a:endParaRPr lang="en-US" dirty="0"/>
          </a:p>
        </p:txBody>
      </p:sp>
      <p:sp>
        <p:nvSpPr>
          <p:cNvPr id="3" name="Content Placeholder 2"/>
          <p:cNvSpPr>
            <a:spLocks noGrp="1"/>
          </p:cNvSpPr>
          <p:nvPr>
            <p:ph idx="1"/>
          </p:nvPr>
        </p:nvSpPr>
        <p:spPr>
          <a:xfrm>
            <a:off x="533400" y="1295400"/>
            <a:ext cx="8229600" cy="2895600"/>
          </a:xfrm>
        </p:spPr>
        <p:txBody>
          <a:bodyPr>
            <a:normAutofit/>
          </a:bodyPr>
          <a:lstStyle/>
          <a:p>
            <a:pPr marL="342900" lvl="2" indent="-342900"/>
            <a:r>
              <a:rPr lang="en-US" b="1" dirty="0" smtClean="0"/>
              <a:t>Affordable Care Act (ACA) Outreach and Enrollment</a:t>
            </a:r>
            <a:r>
              <a:rPr lang="en-US" dirty="0" smtClean="0"/>
              <a:t>- a multifaceted approach to outreach and enrollment for families with need.  A door-to-door effort to visit over 200,000 homes in Santa Ana, Anaheim, Garden Grove, Westminster, and other parts of the county, education and enrollment events, a new information and referral website (</a:t>
            </a:r>
            <a:r>
              <a:rPr lang="en-US" u="sng" dirty="0" smtClean="0">
                <a:hlinkClick r:id="rId3" tooltip="http://www.coveredoc.org"/>
              </a:rPr>
              <a:t>www.coveredoc.org</a:t>
            </a:r>
            <a:r>
              <a:rPr lang="en-US" dirty="0" smtClean="0"/>
              <a:t>) with current information and referrals services on the Affordable Care Act, enrollment at Community Health Centers throughout Orange County, and a toll free phone number for OC residents with information and referrals in English and Spanish.</a:t>
            </a:r>
            <a:endParaRPr lang="es-MX" b="1" i="1" dirty="0" smtClean="0"/>
          </a:p>
          <a:p>
            <a:pPr>
              <a:buNone/>
            </a:pPr>
            <a:endParaRPr lang="en-US" dirty="0"/>
          </a:p>
        </p:txBody>
      </p:sp>
      <p:pic>
        <p:nvPicPr>
          <p:cNvPr id="8193" name="Picture 1" descr="C:\Users\ana.urzua\AppData\Local\Microsoft\Windows\Temporary Internet Files\Content.Outlook\PN69PGZN\IMG_0744.JPG"/>
          <p:cNvPicPr>
            <a:picLocks noChangeAspect="1" noChangeArrowheads="1"/>
          </p:cNvPicPr>
          <p:nvPr/>
        </p:nvPicPr>
        <p:blipFill>
          <a:blip r:embed="rId4" cstate="print"/>
          <a:srcRect t="31250" b="17500"/>
          <a:stretch>
            <a:fillRect/>
          </a:stretch>
        </p:blipFill>
        <p:spPr bwMode="auto">
          <a:xfrm>
            <a:off x="0" y="3374556"/>
            <a:ext cx="9144000" cy="3124200"/>
          </a:xfrm>
          <a:prstGeom prst="rect">
            <a:avLst/>
          </a:prstGeom>
          <a:noFill/>
        </p:spPr>
      </p:pic>
    </p:spTree>
  </p:cSld>
  <p:clrMapOvr>
    <a:masterClrMapping/>
  </p:clrMapOvr>
  <p:transition spd="med" advTm="0">
    <p:fade/>
  </p:transition>
</p:sld>
</file>

<file path=ppt/theme/theme1.xml><?xml version="1.0" encoding="utf-8"?>
<a:theme xmlns:a="http://schemas.openxmlformats.org/drawingml/2006/main" name="Blue Yello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tx2">
              <a:lumMod val="20000"/>
              <a:lumOff val="80000"/>
            </a:schemeClr>
          </a:solidFill>
        </a:ln>
      </a:spPr>
      <a:bodyPr wrap="none" rtlCol="0">
        <a:spAutoFit/>
      </a:bodyPr>
      <a:lstStyle>
        <a:defPPr>
          <a:defRPr dirty="0" err="1" smtClean="0">
            <a:ln>
              <a:solidFill>
                <a:schemeClr val="accent1">
                  <a:lumMod val="20000"/>
                  <a:lumOff val="80000"/>
                </a:schemeClr>
              </a:solidFill>
            </a:ln>
          </a:defRPr>
        </a:defPPr>
      </a:lstStyle>
    </a:txDef>
  </a:objectDefaults>
  <a:extraClrSchemeLst/>
  <a:extLst>
    <a:ext uri="{05A4C25C-085E-4340-85A3-A5531E510DB2}">
      <thm15:themeFamily xmlns:thm15="http://schemas.microsoft.com/office/thememl/2012/main" xmlns="" name="Blue Yello Green" id="{74B06EDF-8268-44E0-8973-B9D66AB5843F}" vid="{2FD6F45D-3EFA-4C41-BC41-04B5711FF1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3698</TotalTime>
  <Words>966</Words>
  <Application>Microsoft Office PowerPoint</Application>
  <PresentationFormat>On-screen Show (4:3)</PresentationFormat>
  <Paragraphs>160</Paragraphs>
  <Slides>14</Slides>
  <Notes>3</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Blue Yello Green</vt:lpstr>
      <vt:lpstr>SANTA ANA BUILDING HEALTHY COMMUNITIES </vt:lpstr>
      <vt:lpstr>Vision and Core Values</vt:lpstr>
      <vt:lpstr>SABHC Objectives</vt:lpstr>
      <vt:lpstr>SABHC Objectives</vt:lpstr>
      <vt:lpstr>SABHC Objectives</vt:lpstr>
      <vt:lpstr>SABHC Objectives</vt:lpstr>
      <vt:lpstr>Participants</vt:lpstr>
      <vt:lpstr>Slide 8</vt:lpstr>
      <vt:lpstr>PREVENTION/PREVENCION</vt:lpstr>
      <vt:lpstr>Economic Development, Land Use, Civic Engagement</vt:lpstr>
      <vt:lpstr>SAFETY, IMMIGRATION and Additional Campaigns</vt:lpstr>
      <vt:lpstr>Slide 12</vt:lpstr>
      <vt:lpstr>Our Accomplishments </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SANTA ANA BUILDING HEALTHY COMMUNITIES</dc:title>
  <dc:creator>Christian Ponce</dc:creator>
  <cp:lastModifiedBy>joel.cazares</cp:lastModifiedBy>
  <cp:revision>293</cp:revision>
  <dcterms:created xsi:type="dcterms:W3CDTF">2013-04-18T00:47:25Z</dcterms:created>
  <dcterms:modified xsi:type="dcterms:W3CDTF">2014-08-19T21:52:45Z</dcterms:modified>
</cp:coreProperties>
</file>